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8" r:id="rId3"/>
    <p:sldId id="259" r:id="rId4"/>
    <p:sldId id="260" r:id="rId5"/>
  </p:sldIdLst>
  <p:sldSz cx="6858000" cy="9144000" type="screen4x3"/>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2772" y="10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1275" y="0"/>
            <a:ext cx="2946400" cy="498475"/>
          </a:xfrm>
          <a:prstGeom prst="rect">
            <a:avLst/>
          </a:prstGeom>
        </p:spPr>
        <p:txBody>
          <a:bodyPr vert="horz" lIns="91440" tIns="45720" rIns="91440" bIns="45720" rtlCol="0"/>
          <a:lstStyle>
            <a:lvl1pPr algn="r">
              <a:defRPr sz="1200"/>
            </a:lvl1pPr>
          </a:lstStyle>
          <a:p>
            <a:fld id="{048ED8CE-72EA-47EF-82FA-814F3CA44514}" type="datetimeFigureOut">
              <a:rPr lang="fr-FR" smtClean="0"/>
              <a:t>09/10/2019</a:t>
            </a:fld>
            <a:endParaRPr lang="fr-FR"/>
          </a:p>
        </p:txBody>
      </p:sp>
      <p:sp>
        <p:nvSpPr>
          <p:cNvPr id="4" name="Espace réservé de l'image des diapositives 3"/>
          <p:cNvSpPr>
            <a:spLocks noGrp="1" noRot="1" noChangeAspect="1"/>
          </p:cNvSpPr>
          <p:nvPr>
            <p:ph type="sldImg" idx="2"/>
          </p:nvPr>
        </p:nvSpPr>
        <p:spPr>
          <a:xfrm>
            <a:off x="2143125" y="1241425"/>
            <a:ext cx="2513013"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8375"/>
            <a:ext cx="5440363" cy="3910013"/>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1338"/>
            <a:ext cx="2946400" cy="49847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1275" y="9431338"/>
            <a:ext cx="2946400" cy="498475"/>
          </a:xfrm>
          <a:prstGeom prst="rect">
            <a:avLst/>
          </a:prstGeom>
        </p:spPr>
        <p:txBody>
          <a:bodyPr vert="horz" lIns="91440" tIns="45720" rIns="91440" bIns="45720" rtlCol="0" anchor="b"/>
          <a:lstStyle>
            <a:lvl1pPr algn="r">
              <a:defRPr sz="1200"/>
            </a:lvl1pPr>
          </a:lstStyle>
          <a:p>
            <a:fld id="{0DC5997C-6D46-4F13-B7B7-9FF6F6066C16}" type="slidenum">
              <a:rPr lang="fr-FR" smtClean="0"/>
              <a:t>‹N°›</a:t>
            </a:fld>
            <a:endParaRPr lang="fr-FR"/>
          </a:p>
        </p:txBody>
      </p:sp>
    </p:spTree>
    <p:extLst>
      <p:ext uri="{BB962C8B-B14F-4D97-AF65-F5344CB8AC3E}">
        <p14:creationId xmlns:p14="http://schemas.microsoft.com/office/powerpoint/2010/main" val="3014750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2048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altLang="fr-FR"/>
          </a:p>
        </p:txBody>
      </p:sp>
      <p:sp>
        <p:nvSpPr>
          <p:cNvPr id="2048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CD207E2-E52C-46DD-9F90-89119E93D457}" type="slidenum">
              <a:rPr lang="fr-FR" altLang="fr-FR" smtClean="0">
                <a:solidFill>
                  <a:srgbClr val="000000"/>
                </a:solidFill>
                <a:latin typeface="Arial" pitchFamily="34" charset="0"/>
                <a:cs typeface="Arial" pitchFamily="34" charset="0"/>
              </a:rPr>
              <a:pPr fontAlgn="base">
                <a:spcBef>
                  <a:spcPct val="0"/>
                </a:spcBef>
                <a:spcAft>
                  <a:spcPct val="0"/>
                </a:spcAft>
              </a:pPr>
              <a:t>4</a:t>
            </a:fld>
            <a:endParaRPr lang="fr-FR" altLang="fr-FR">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435725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68"/>
            <a:ext cx="5829300" cy="1960033"/>
          </a:xfrm>
        </p:spPr>
        <p:txBody>
          <a:bodyPr/>
          <a:lstStyle/>
          <a:p>
            <a:r>
              <a:rPr lang="fr-FR"/>
              <a:t>Modifiez le style du titre</a:t>
            </a: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088292D8-441E-42C9-BA68-52F7F0668336}" type="datetimeFigureOut">
              <a:rPr lang="fr-FR" smtClean="0"/>
              <a:t>09/10/2019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3650E5-C515-4A49-BF7E-4E16EDA0C287}" type="slidenum">
              <a:rPr lang="fr-FR" smtClean="0"/>
              <a:t>‹N°›</a:t>
            </a:fld>
            <a:endParaRPr lang="fr-FR"/>
          </a:p>
        </p:txBody>
      </p:sp>
    </p:spTree>
    <p:extLst>
      <p:ext uri="{BB962C8B-B14F-4D97-AF65-F5344CB8AC3E}">
        <p14:creationId xmlns:p14="http://schemas.microsoft.com/office/powerpoint/2010/main" val="3063167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88292D8-441E-42C9-BA68-52F7F0668336}" type="datetimeFigureOut">
              <a:rPr lang="fr-FR" smtClean="0"/>
              <a:t>09/10/2019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3650E5-C515-4A49-BF7E-4E16EDA0C287}" type="slidenum">
              <a:rPr lang="fr-FR" smtClean="0"/>
              <a:t>‹N°›</a:t>
            </a:fld>
            <a:endParaRPr lang="fr-FR"/>
          </a:p>
        </p:txBody>
      </p:sp>
    </p:spTree>
    <p:extLst>
      <p:ext uri="{BB962C8B-B14F-4D97-AF65-F5344CB8AC3E}">
        <p14:creationId xmlns:p14="http://schemas.microsoft.com/office/powerpoint/2010/main" val="1329219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488951"/>
            <a:ext cx="1157288" cy="10401300"/>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257175" y="488951"/>
            <a:ext cx="3357563" cy="10401300"/>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88292D8-441E-42C9-BA68-52F7F0668336}" type="datetimeFigureOut">
              <a:rPr lang="fr-FR" smtClean="0"/>
              <a:t>09/10/2019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3650E5-C515-4A49-BF7E-4E16EDA0C287}" type="slidenum">
              <a:rPr lang="fr-FR" smtClean="0"/>
              <a:t>‹N°›</a:t>
            </a:fld>
            <a:endParaRPr lang="fr-FR"/>
          </a:p>
        </p:txBody>
      </p:sp>
    </p:spTree>
    <p:extLst>
      <p:ext uri="{BB962C8B-B14F-4D97-AF65-F5344CB8AC3E}">
        <p14:creationId xmlns:p14="http://schemas.microsoft.com/office/powerpoint/2010/main" val="812935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10"/>
          </p:nvPr>
        </p:nvSpPr>
        <p:spPr/>
        <p:txBody>
          <a:bodyPr lIns="0" tIns="0" rIns="0" bIns="0"/>
          <a:lstStyle>
            <a:lvl1pPr algn="ctr">
              <a:defRPr>
                <a:solidFill>
                  <a:schemeClr val="tx1">
                    <a:tint val="75000"/>
                  </a:schemeClr>
                </a:solidFill>
              </a:defRPr>
            </a:lvl1pPr>
          </a:lstStyle>
          <a:p>
            <a:pPr>
              <a:defRPr/>
            </a:pPr>
            <a:endParaRPr/>
          </a:p>
        </p:txBody>
      </p:sp>
      <p:sp>
        <p:nvSpPr>
          <p:cNvPr id="3" name="Holder 3"/>
          <p:cNvSpPr>
            <a:spLocks noGrp="1"/>
          </p:cNvSpPr>
          <p:nvPr>
            <p:ph type="dt" sz="half" idx="11"/>
          </p:nvPr>
        </p:nvSpPr>
        <p:spPr/>
        <p:txBody>
          <a:bodyPr lIns="0" tIns="0" rIns="0" bIns="0"/>
          <a:lstStyle>
            <a:lvl1pPr algn="l">
              <a:defRPr>
                <a:solidFill>
                  <a:schemeClr val="tx1">
                    <a:tint val="75000"/>
                  </a:schemeClr>
                </a:solidFill>
              </a:defRPr>
            </a:lvl1pPr>
          </a:lstStyle>
          <a:p>
            <a:pPr>
              <a:defRPr/>
            </a:pPr>
            <a:fld id="{AFCA5FD8-48B4-4890-BA55-B4E15B261086}" type="datetimeFigureOut">
              <a:rPr lang="en-US"/>
              <a:pPr>
                <a:defRPr/>
              </a:pPr>
              <a:t>10/9/2019</a:t>
            </a:fld>
            <a:endParaRPr lang="en-US" dirty="0"/>
          </a:p>
        </p:txBody>
      </p:sp>
      <p:sp>
        <p:nvSpPr>
          <p:cNvPr id="4" name="Holder 4"/>
          <p:cNvSpPr>
            <a:spLocks noGrp="1"/>
          </p:cNvSpPr>
          <p:nvPr>
            <p:ph type="sldNum" sz="quarter" idx="12"/>
          </p:nvPr>
        </p:nvSpPr>
        <p:spPr/>
        <p:txBody>
          <a:bodyPr lIns="0" tIns="0" rIns="0" bIns="0"/>
          <a:lstStyle>
            <a:lvl1pPr algn="r">
              <a:defRPr>
                <a:solidFill>
                  <a:schemeClr val="tx1">
                    <a:tint val="75000"/>
                  </a:schemeClr>
                </a:solidFill>
              </a:defRPr>
            </a:lvl1pPr>
          </a:lstStyle>
          <a:p>
            <a:pPr>
              <a:defRPr/>
            </a:pPr>
            <a:fld id="{C4136CC0-9056-4E04-BE0F-FF036A307F11}" type="slidenum">
              <a:rPr/>
              <a:pPr>
                <a:defRPr/>
              </a:pPr>
              <a:t>‹N°›</a:t>
            </a:fld>
            <a:endParaRPr dirty="0"/>
          </a:p>
        </p:txBody>
      </p:sp>
    </p:spTree>
    <p:extLst>
      <p:ext uri="{BB962C8B-B14F-4D97-AF65-F5344CB8AC3E}">
        <p14:creationId xmlns:p14="http://schemas.microsoft.com/office/powerpoint/2010/main" val="974315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88292D8-441E-42C9-BA68-52F7F0668336}" type="datetimeFigureOut">
              <a:rPr lang="fr-FR" smtClean="0"/>
              <a:t>09/10/2019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3650E5-C515-4A49-BF7E-4E16EDA0C287}" type="slidenum">
              <a:rPr lang="fr-FR" smtClean="0"/>
              <a:t>‹N°›</a:t>
            </a:fld>
            <a:endParaRPr lang="fr-FR"/>
          </a:p>
        </p:txBody>
      </p:sp>
    </p:spTree>
    <p:extLst>
      <p:ext uri="{BB962C8B-B14F-4D97-AF65-F5344CB8AC3E}">
        <p14:creationId xmlns:p14="http://schemas.microsoft.com/office/powerpoint/2010/main" val="3245998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088292D8-441E-42C9-BA68-52F7F0668336}" type="datetimeFigureOut">
              <a:rPr lang="fr-FR" smtClean="0"/>
              <a:t>09/10/2019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3650E5-C515-4A49-BF7E-4E16EDA0C287}" type="slidenum">
              <a:rPr lang="fr-FR" smtClean="0"/>
              <a:t>‹N°›</a:t>
            </a:fld>
            <a:endParaRPr lang="fr-FR"/>
          </a:p>
        </p:txBody>
      </p:sp>
    </p:spTree>
    <p:extLst>
      <p:ext uri="{BB962C8B-B14F-4D97-AF65-F5344CB8AC3E}">
        <p14:creationId xmlns:p14="http://schemas.microsoft.com/office/powerpoint/2010/main" val="3572871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88292D8-441E-42C9-BA68-52F7F0668336}" type="datetimeFigureOut">
              <a:rPr lang="fr-FR" smtClean="0"/>
              <a:t>09/10/2019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43650E5-C515-4A49-BF7E-4E16EDA0C287}" type="slidenum">
              <a:rPr lang="fr-FR" smtClean="0"/>
              <a:t>‹N°›</a:t>
            </a:fld>
            <a:endParaRPr lang="fr-FR"/>
          </a:p>
        </p:txBody>
      </p:sp>
    </p:spTree>
    <p:extLst>
      <p:ext uri="{BB962C8B-B14F-4D97-AF65-F5344CB8AC3E}">
        <p14:creationId xmlns:p14="http://schemas.microsoft.com/office/powerpoint/2010/main" val="3528996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1524000"/>
          </a:xfrm>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88292D8-441E-42C9-BA68-52F7F0668336}" type="datetimeFigureOut">
              <a:rPr lang="fr-FR" smtClean="0"/>
              <a:t>09/10/2019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43650E5-C515-4A49-BF7E-4E16EDA0C287}" type="slidenum">
              <a:rPr lang="fr-FR" smtClean="0"/>
              <a:t>‹N°›</a:t>
            </a:fld>
            <a:endParaRPr lang="fr-FR"/>
          </a:p>
        </p:txBody>
      </p:sp>
    </p:spTree>
    <p:extLst>
      <p:ext uri="{BB962C8B-B14F-4D97-AF65-F5344CB8AC3E}">
        <p14:creationId xmlns:p14="http://schemas.microsoft.com/office/powerpoint/2010/main" val="2842063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088292D8-441E-42C9-BA68-52F7F0668336}" type="datetimeFigureOut">
              <a:rPr lang="fr-FR" smtClean="0"/>
              <a:t>09/10/2019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43650E5-C515-4A49-BF7E-4E16EDA0C287}" type="slidenum">
              <a:rPr lang="fr-FR" smtClean="0"/>
              <a:t>‹N°›</a:t>
            </a:fld>
            <a:endParaRPr lang="fr-FR"/>
          </a:p>
        </p:txBody>
      </p:sp>
    </p:spTree>
    <p:extLst>
      <p:ext uri="{BB962C8B-B14F-4D97-AF65-F5344CB8AC3E}">
        <p14:creationId xmlns:p14="http://schemas.microsoft.com/office/powerpoint/2010/main" val="871446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88292D8-441E-42C9-BA68-52F7F0668336}" type="datetimeFigureOut">
              <a:rPr lang="fr-FR" smtClean="0"/>
              <a:t>09/10/2019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43650E5-C515-4A49-BF7E-4E16EDA0C287}" type="slidenum">
              <a:rPr lang="fr-FR" smtClean="0"/>
              <a:t>‹N°›</a:t>
            </a:fld>
            <a:endParaRPr lang="fr-FR"/>
          </a:p>
        </p:txBody>
      </p:sp>
    </p:spTree>
    <p:extLst>
      <p:ext uri="{BB962C8B-B14F-4D97-AF65-F5344CB8AC3E}">
        <p14:creationId xmlns:p14="http://schemas.microsoft.com/office/powerpoint/2010/main" val="2291217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0" y="364067"/>
            <a:ext cx="2256235" cy="154940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088292D8-441E-42C9-BA68-52F7F0668336}" type="datetimeFigureOut">
              <a:rPr lang="fr-FR" smtClean="0"/>
              <a:t>09/10/2019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43650E5-C515-4A49-BF7E-4E16EDA0C287}" type="slidenum">
              <a:rPr lang="fr-FR" smtClean="0"/>
              <a:t>‹N°›</a:t>
            </a:fld>
            <a:endParaRPr lang="fr-FR"/>
          </a:p>
        </p:txBody>
      </p:sp>
    </p:spTree>
    <p:extLst>
      <p:ext uri="{BB962C8B-B14F-4D97-AF65-F5344CB8AC3E}">
        <p14:creationId xmlns:p14="http://schemas.microsoft.com/office/powerpoint/2010/main" val="3170697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0"/>
            <a:ext cx="4114800" cy="755651"/>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088292D8-441E-42C9-BA68-52F7F0668336}" type="datetimeFigureOut">
              <a:rPr lang="fr-FR" smtClean="0"/>
              <a:t>09/10/2019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43650E5-C515-4A49-BF7E-4E16EDA0C287}" type="slidenum">
              <a:rPr lang="fr-FR" smtClean="0"/>
              <a:t>‹N°›</a:t>
            </a:fld>
            <a:endParaRPr lang="fr-FR"/>
          </a:p>
        </p:txBody>
      </p:sp>
    </p:spTree>
    <p:extLst>
      <p:ext uri="{BB962C8B-B14F-4D97-AF65-F5344CB8AC3E}">
        <p14:creationId xmlns:p14="http://schemas.microsoft.com/office/powerpoint/2010/main" val="276199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88292D8-441E-42C9-BA68-52F7F0668336}" type="datetimeFigureOut">
              <a:rPr lang="fr-FR" smtClean="0"/>
              <a:t>09/10/2019</a:t>
            </a:fld>
            <a:endParaRPr lang="fr-FR"/>
          </a:p>
        </p:txBody>
      </p:sp>
      <p:sp>
        <p:nvSpPr>
          <p:cNvPr id="5" name="Espace réservé du pied de page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43650E5-C515-4A49-BF7E-4E16EDA0C287}" type="slidenum">
              <a:rPr lang="fr-FR" smtClean="0"/>
              <a:t>‹N°›</a:t>
            </a:fld>
            <a:endParaRPr lang="fr-FR"/>
          </a:p>
        </p:txBody>
      </p:sp>
    </p:spTree>
    <p:extLst>
      <p:ext uri="{BB962C8B-B14F-4D97-AF65-F5344CB8AC3E}">
        <p14:creationId xmlns:p14="http://schemas.microsoft.com/office/powerpoint/2010/main" val="615706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www.atee.fr/" TargetMode="External"/><Relationship Id="rId2" Type="http://schemas.openxmlformats.org/officeDocument/2006/relationships/hyperlink" Target="mailto:wassila.p@atee.fr" TargetMode="Externa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hyperlink" Target="https://docs.google.com/forms/d/e/1FAIpQLSdXNc_5BHS_IvCw4A7jsgMf6paOR0VqRgYVIKsaN1mWNZOIvQ/viewform?usp=pp_url" TargetMode="Externa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hyperlink" Target="http://www.atee.f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jpg"/><Relationship Id="rId5" Type="http://schemas.openxmlformats.org/officeDocument/2006/relationships/image" Target="../media/image8.png"/><Relationship Id="rId4" Type="http://schemas.openxmlformats.org/officeDocument/2006/relationships/hyperlink" Target="http://www.energie-plu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 y="58970"/>
            <a:ext cx="1417897" cy="936000"/>
          </a:xfrm>
          <a:prstGeom prst="rect">
            <a:avLst/>
          </a:prstGeom>
        </p:spPr>
      </p:pic>
      <p:sp>
        <p:nvSpPr>
          <p:cNvPr id="7" name="Rectangle 6"/>
          <p:cNvSpPr/>
          <p:nvPr/>
        </p:nvSpPr>
        <p:spPr>
          <a:xfrm>
            <a:off x="229886" y="1983819"/>
            <a:ext cx="6398228" cy="769441"/>
          </a:xfrm>
          <a:prstGeom prst="rect">
            <a:avLst/>
          </a:prstGeom>
          <a:ln w="19050">
            <a:solidFill>
              <a:schemeClr val="tx1"/>
            </a:solidFill>
          </a:ln>
        </p:spPr>
        <p:txBody>
          <a:bodyPr wrap="square">
            <a:spAutoFit/>
          </a:bodyPr>
          <a:lstStyle/>
          <a:p>
            <a:pPr algn="ctr"/>
            <a:r>
              <a:rPr lang="fr-FR" sz="2200" b="1" u="sng" dirty="0">
                <a:solidFill>
                  <a:srgbClr val="7030A0"/>
                </a:solidFill>
              </a:rPr>
              <a:t>Digitalisation : </a:t>
            </a:r>
          </a:p>
          <a:p>
            <a:pPr algn="ctr"/>
            <a:r>
              <a:rPr lang="fr-FR" sz="2200" b="1" dirty="0">
                <a:solidFill>
                  <a:srgbClr val="7030A0"/>
                </a:solidFill>
              </a:rPr>
              <a:t>quels enjeux énergétiques et environnementaux ?</a:t>
            </a:r>
          </a:p>
        </p:txBody>
      </p:sp>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1778" y="0"/>
            <a:ext cx="4696222" cy="792000"/>
          </a:xfrm>
          <a:prstGeom prst="rect">
            <a:avLst/>
          </a:prstGeom>
        </p:spPr>
      </p:pic>
      <p:sp>
        <p:nvSpPr>
          <p:cNvPr id="2" name="Rectangle 1">
            <a:extLst>
              <a:ext uri="{FF2B5EF4-FFF2-40B4-BE49-F238E27FC236}">
                <a16:creationId xmlns:a16="http://schemas.microsoft.com/office/drawing/2014/main" id="{7D486164-3F8B-4414-B2F7-5EE44623B91B}"/>
              </a:ext>
            </a:extLst>
          </p:cNvPr>
          <p:cNvSpPr/>
          <p:nvPr/>
        </p:nvSpPr>
        <p:spPr>
          <a:xfrm>
            <a:off x="2183462" y="794332"/>
            <a:ext cx="4053850" cy="584775"/>
          </a:xfrm>
          <a:prstGeom prst="rect">
            <a:avLst/>
          </a:prstGeom>
        </p:spPr>
        <p:txBody>
          <a:bodyPr wrap="square">
            <a:spAutoFit/>
          </a:bodyPr>
          <a:lstStyle/>
          <a:p>
            <a:r>
              <a:rPr lang="fr-FR" sz="1600" b="1" dirty="0">
                <a:latin typeface="Calibri" pitchFamily="34" charset="0"/>
              </a:rPr>
              <a:t>Jeudi 07 novembre 2019 à Toulouse (31) </a:t>
            </a:r>
          </a:p>
          <a:p>
            <a:r>
              <a:rPr lang="fr-FR" sz="1600" b="1" dirty="0">
                <a:latin typeface="Calibri" pitchFamily="34" charset="0"/>
              </a:rPr>
              <a:t>De 13h15 à 18h00</a:t>
            </a:r>
          </a:p>
        </p:txBody>
      </p:sp>
      <p:sp>
        <p:nvSpPr>
          <p:cNvPr id="3" name="Rectangle 2">
            <a:extLst>
              <a:ext uri="{FF2B5EF4-FFF2-40B4-BE49-F238E27FC236}">
                <a16:creationId xmlns:a16="http://schemas.microsoft.com/office/drawing/2014/main" id="{F05EF294-106B-4BEA-B061-A8F334B7CD08}"/>
              </a:ext>
            </a:extLst>
          </p:cNvPr>
          <p:cNvSpPr/>
          <p:nvPr/>
        </p:nvSpPr>
        <p:spPr>
          <a:xfrm>
            <a:off x="409906" y="3200844"/>
            <a:ext cx="6038188" cy="4154790"/>
          </a:xfrm>
          <a:prstGeom prst="rect">
            <a:avLst/>
          </a:prstGeom>
        </p:spPr>
        <p:txBody>
          <a:bodyPr wrap="square">
            <a:spAutoFit/>
          </a:bodyPr>
          <a:lstStyle/>
          <a:p>
            <a:pPr marL="38929" algn="just"/>
            <a:r>
              <a:rPr lang="fr-FR" sz="1200" b="1" dirty="0">
                <a:latin typeface="Calibri" panose="020F0502020204030204" pitchFamily="34" charset="0"/>
                <a:cs typeface="Calibri" panose="020F0502020204030204" pitchFamily="34" charset="0"/>
              </a:rPr>
              <a:t>Le numérique ne cesse de se développer dans les entreprises et s'il présente des apports incontestables pour le bien de l'humanité, son empreinte environnementale est loin d'être virtuelle à l'échelle planétaire. </a:t>
            </a:r>
          </a:p>
          <a:p>
            <a:pPr marL="38929" algn="just"/>
            <a:endParaRPr lang="fr-FR" sz="900" dirty="0">
              <a:latin typeface="Calibri" panose="020F0502020204030204" pitchFamily="34" charset="0"/>
              <a:cs typeface="Calibri" panose="020F0502020204030204" pitchFamily="34" charset="0"/>
            </a:endParaRPr>
          </a:p>
          <a:p>
            <a:pPr marL="38929" algn="just"/>
            <a:r>
              <a:rPr lang="fr-FR" sz="1200" dirty="0">
                <a:latin typeface="Calibri" panose="020F0502020204030204" pitchFamily="34" charset="0"/>
                <a:cs typeface="Calibri" panose="020F0502020204030204" pitchFamily="34" charset="0"/>
              </a:rPr>
              <a:t>Consommations énergétiques, et émissions de gaz à effet de serre associées, conflits de ressources naturelles nécessaires à la fabrication des équipements, recyclage très partiel des déchets électroniques, ces derniers faisant par ailleurs l’objet d’un trafic d’échelle internationale, sont autant d’impacts environnementaux qu’il convient de considérer afin d’assurer la convergence des transitions numériques et énergétiques. </a:t>
            </a:r>
          </a:p>
          <a:p>
            <a:pPr marL="38929" algn="just"/>
            <a:endParaRPr lang="fr-FR" sz="900" dirty="0">
              <a:latin typeface="Calibri" panose="020F0502020204030204" pitchFamily="34" charset="0"/>
              <a:cs typeface="Calibri" panose="020F0502020204030204" pitchFamily="34" charset="0"/>
            </a:endParaRPr>
          </a:p>
          <a:p>
            <a:pPr marL="38929" algn="just"/>
            <a:r>
              <a:rPr lang="fr-FR" sz="1200" dirty="0">
                <a:latin typeface="Calibri" panose="020F0502020204030204" pitchFamily="34" charset="0"/>
                <a:cs typeface="Calibri" panose="020F0502020204030204" pitchFamily="34" charset="0"/>
              </a:rPr>
              <a:t>Cette conférence permettra à plusieurs experts, notamment nationaux, d'éclairer les décideurs et responsables sur les enjeux sociétaux,  afin de les encourager à réaliser les meilleurs arbitrages dans leurs stratégies informatiques. Des actions concrètes , mises en place en entreprises, seront également présentées.</a:t>
            </a:r>
            <a:endParaRPr lang="fr-FR" sz="1200" b="1" dirty="0">
              <a:latin typeface="Calibri" pitchFamily="34" charset="0"/>
              <a:cs typeface="Calibri" pitchFamily="34" charset="0"/>
            </a:endParaRPr>
          </a:p>
          <a:p>
            <a:pPr marL="38929" algn="just"/>
            <a:endParaRPr lang="fr-FR" sz="900" dirty="0">
              <a:latin typeface="Calibri" pitchFamily="34" charset="0"/>
              <a:cs typeface="Calibri" pitchFamily="34" charset="0"/>
            </a:endParaRPr>
          </a:p>
          <a:p>
            <a:pPr marL="38929" algn="just">
              <a:spcAft>
                <a:spcPts val="525"/>
              </a:spcAft>
              <a:buFont typeface="Wingdings" pitchFamily="2" charset="2"/>
              <a:buChar char="Ø"/>
            </a:pPr>
            <a:r>
              <a:rPr lang="fr-FR" sz="1200" b="1" dirty="0">
                <a:latin typeface="Calibri" pitchFamily="34" charset="0"/>
                <a:cs typeface="Times New Roman" pitchFamily="18" charset="0"/>
              </a:rPr>
              <a:t> Quantification des impacts directs et indirects du numérique.</a:t>
            </a:r>
          </a:p>
          <a:p>
            <a:pPr marL="38929" algn="just">
              <a:spcAft>
                <a:spcPts val="525"/>
              </a:spcAft>
              <a:buFont typeface="Wingdings" pitchFamily="2" charset="2"/>
              <a:buChar char="Ø"/>
            </a:pPr>
            <a:r>
              <a:rPr lang="fr-FR" sz="1200" b="1" dirty="0">
                <a:latin typeface="Calibri" pitchFamily="34" charset="0"/>
                <a:cs typeface="Times New Roman" pitchFamily="18" charset="0"/>
              </a:rPr>
              <a:t> Comment initier une démarche de « numérique responsable » au sein de sa structure ? </a:t>
            </a:r>
          </a:p>
          <a:p>
            <a:pPr marL="38929" algn="just">
              <a:spcAft>
                <a:spcPts val="525"/>
              </a:spcAft>
              <a:buFont typeface="Wingdings" pitchFamily="2" charset="2"/>
              <a:buChar char="Ø"/>
            </a:pPr>
            <a:r>
              <a:rPr lang="fr-FR" sz="1200" b="1" dirty="0">
                <a:latin typeface="Calibri" pitchFamily="34" charset="0"/>
                <a:cs typeface="Times New Roman" pitchFamily="18" charset="0"/>
              </a:rPr>
              <a:t> Comment éco-concevoir ses services numériques ?</a:t>
            </a:r>
          </a:p>
          <a:p>
            <a:pPr marL="38929" algn="just">
              <a:spcAft>
                <a:spcPts val="525"/>
              </a:spcAft>
              <a:buFont typeface="Wingdings" pitchFamily="2" charset="2"/>
              <a:buChar char="Ø"/>
            </a:pPr>
            <a:r>
              <a:rPr lang="fr-FR" sz="1200" b="1" dirty="0">
                <a:latin typeface="Calibri" pitchFamily="34" charset="0"/>
                <a:cs typeface="Times New Roman" pitchFamily="18" charset="0"/>
              </a:rPr>
              <a:t> Quels sont aussi les opportunités que peut présenter le numérique pour la transition</a:t>
            </a:r>
            <a:br>
              <a:rPr lang="fr-FR" sz="1200" b="1" dirty="0">
                <a:latin typeface="Calibri" pitchFamily="34" charset="0"/>
                <a:cs typeface="Times New Roman" pitchFamily="18" charset="0"/>
              </a:rPr>
            </a:br>
            <a:r>
              <a:rPr lang="fr-FR" sz="1200" b="1" dirty="0">
                <a:latin typeface="Calibri" pitchFamily="34" charset="0"/>
                <a:cs typeface="Times New Roman" pitchFamily="18" charset="0"/>
              </a:rPr>
              <a:t>     énergétique et environnementale ? </a:t>
            </a:r>
          </a:p>
          <a:p>
            <a:pPr marL="38929" algn="just">
              <a:spcAft>
                <a:spcPts val="525"/>
              </a:spcAft>
              <a:buFont typeface="Wingdings" pitchFamily="2" charset="2"/>
              <a:buChar char="Ø"/>
            </a:pPr>
            <a:r>
              <a:rPr lang="fr-FR" sz="1200" b="1" dirty="0">
                <a:latin typeface="Calibri" pitchFamily="34" charset="0"/>
                <a:cs typeface="Times New Roman" pitchFamily="18" charset="0"/>
              </a:rPr>
              <a:t> Partager avec plusieurs experts nationaux du sujet Green IT.</a:t>
            </a:r>
            <a:endParaRPr lang="fr-FR" sz="1200" dirty="0">
              <a:latin typeface="Calibri" pitchFamily="34" charset="0"/>
              <a:cs typeface="Calibri" pitchFamily="34" charset="0"/>
            </a:endParaRPr>
          </a:p>
        </p:txBody>
      </p:sp>
      <p:pic>
        <p:nvPicPr>
          <p:cNvPr id="17" name="Image 16">
            <a:extLst>
              <a:ext uri="{FF2B5EF4-FFF2-40B4-BE49-F238E27FC236}">
                <a16:creationId xmlns:a16="http://schemas.microsoft.com/office/drawing/2014/main" id="{697F2862-936D-4662-9FF1-DBAD23750ACE}"/>
              </a:ext>
            </a:extLst>
          </p:cNvPr>
          <p:cNvPicPr>
            <a:picLocks noChangeAspect="1"/>
          </p:cNvPicPr>
          <p:nvPr/>
        </p:nvPicPr>
        <p:blipFill>
          <a:blip r:embed="rId4"/>
          <a:stretch>
            <a:fillRect/>
          </a:stretch>
        </p:blipFill>
        <p:spPr>
          <a:xfrm>
            <a:off x="3176690" y="8102300"/>
            <a:ext cx="3065166" cy="609135"/>
          </a:xfrm>
          <a:prstGeom prst="rect">
            <a:avLst/>
          </a:prstGeom>
        </p:spPr>
      </p:pic>
      <p:pic>
        <p:nvPicPr>
          <p:cNvPr id="14" name="Image 15">
            <a:extLst>
              <a:ext uri="{FF2B5EF4-FFF2-40B4-BE49-F238E27FC236}">
                <a16:creationId xmlns:a16="http://schemas.microsoft.com/office/drawing/2014/main" id="{8FC08125-C1F4-4373-A6AF-ED47DF3098D7}"/>
              </a:ext>
            </a:extLst>
          </p:cNvPr>
          <p:cNvPicPr>
            <a:picLocks noChangeAspect="1"/>
          </p:cNvPicPr>
          <p:nvPr/>
        </p:nvPicPr>
        <p:blipFill rotWithShape="1">
          <a:blip r:embed="rId5" cstate="print"/>
          <a:srcRect r="33851"/>
          <a:stretch/>
        </p:blipFill>
        <p:spPr bwMode="auto">
          <a:xfrm>
            <a:off x="409906" y="7879023"/>
            <a:ext cx="2729309" cy="1055688"/>
          </a:xfrm>
          <a:prstGeom prst="rect">
            <a:avLst/>
          </a:prstGeom>
          <a:noFill/>
          <a:ln w="9525">
            <a:noFill/>
            <a:miter lim="800000"/>
            <a:headEnd/>
            <a:tailEnd/>
          </a:ln>
        </p:spPr>
      </p:pic>
      <p:pic>
        <p:nvPicPr>
          <p:cNvPr id="13" name="Image 12">
            <a:extLst>
              <a:ext uri="{FF2B5EF4-FFF2-40B4-BE49-F238E27FC236}">
                <a16:creationId xmlns:a16="http://schemas.microsoft.com/office/drawing/2014/main" id="{93ED541F-0912-44B6-9394-B22905ACCF11}"/>
              </a:ext>
            </a:extLst>
          </p:cNvPr>
          <p:cNvPicPr>
            <a:picLocks noChangeAspect="1"/>
          </p:cNvPicPr>
          <p:nvPr/>
        </p:nvPicPr>
        <p:blipFill>
          <a:blip r:embed="rId6"/>
          <a:stretch>
            <a:fillRect/>
          </a:stretch>
        </p:blipFill>
        <p:spPr>
          <a:xfrm>
            <a:off x="229886" y="7904082"/>
            <a:ext cx="1476562" cy="1025016"/>
          </a:xfrm>
          <a:prstGeom prst="rect">
            <a:avLst/>
          </a:prstGeom>
        </p:spPr>
      </p:pic>
    </p:spTree>
    <p:extLst>
      <p:ext uri="{BB962C8B-B14F-4D97-AF65-F5344CB8AC3E}">
        <p14:creationId xmlns:p14="http://schemas.microsoft.com/office/powerpoint/2010/main" val="1529837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78512" y="745344"/>
            <a:ext cx="6669360" cy="8483156"/>
          </a:xfrm>
          <a:prstGeom prst="rect">
            <a:avLst/>
          </a:prstGeom>
          <a:noFill/>
        </p:spPr>
        <p:txBody>
          <a:bodyPr wrap="square" lIns="80074" tIns="40037" rIns="80074" bIns="40037">
            <a:spAutoFit/>
          </a:bodyPr>
          <a:lstStyle/>
          <a:p>
            <a:pPr marL="475452" indent="-475452">
              <a:defRPr/>
            </a:pPr>
            <a:r>
              <a:rPr lang="fr-FR" sz="1200" b="1" spc="-4" dirty="0">
                <a:solidFill>
                  <a:prstClr val="black"/>
                </a:solidFill>
                <a:latin typeface="+mj-lt"/>
                <a:cs typeface="Calibri"/>
              </a:rPr>
              <a:t>13h30 		Accueil des participants et ouverture du colloque</a:t>
            </a:r>
            <a:endParaRPr lang="fr-FR" sz="1200" dirty="0">
              <a:solidFill>
                <a:prstClr val="black"/>
              </a:solidFill>
              <a:latin typeface="+mj-lt"/>
              <a:cs typeface="Calibri"/>
            </a:endParaRPr>
          </a:p>
          <a:p>
            <a:pPr marL="475452">
              <a:defRPr/>
            </a:pPr>
            <a:r>
              <a:rPr lang="fr-FR" sz="1200" b="1" dirty="0">
                <a:solidFill>
                  <a:srgbClr val="0000FF"/>
                </a:solidFill>
                <a:latin typeface="+mj-lt"/>
                <a:cs typeface="Calibri" panose="020F0502020204030204" pitchFamily="34" charset="0"/>
              </a:rPr>
              <a:t>	</a:t>
            </a:r>
            <a:r>
              <a:rPr lang="fr-FR" sz="1200" b="1" i="1" dirty="0" err="1">
                <a:solidFill>
                  <a:srgbClr val="7030A0"/>
                </a:solidFill>
              </a:rPr>
              <a:t>Eric</a:t>
            </a:r>
            <a:r>
              <a:rPr lang="fr-FR" sz="1200" b="1" i="1" dirty="0">
                <a:solidFill>
                  <a:srgbClr val="7030A0"/>
                </a:solidFill>
              </a:rPr>
              <a:t> TAPIERO, Président ATEE Occitanie</a:t>
            </a:r>
          </a:p>
          <a:p>
            <a:pPr marL="475452">
              <a:defRPr/>
            </a:pPr>
            <a:endParaRPr lang="fr-FR" sz="800" b="1" i="1" dirty="0">
              <a:solidFill>
                <a:srgbClr val="0000FF"/>
              </a:solidFill>
              <a:latin typeface="+mj-lt"/>
              <a:cs typeface="Calibri" panose="020F0502020204030204" pitchFamily="34" charset="0"/>
            </a:endParaRPr>
          </a:p>
          <a:p>
            <a:pPr marL="475452" indent="-475452">
              <a:defRPr/>
            </a:pPr>
            <a:r>
              <a:rPr lang="fr-FR" sz="1200" b="1" spc="-4" dirty="0">
                <a:solidFill>
                  <a:prstClr val="black"/>
                </a:solidFill>
                <a:latin typeface="+mj-lt"/>
                <a:cs typeface="Calibri" panose="020F0502020204030204" pitchFamily="34" charset="0"/>
              </a:rPr>
              <a:t>13h40 		</a:t>
            </a:r>
            <a:r>
              <a:rPr lang="fr-FR" sz="1200" b="1" dirty="0">
                <a:latin typeface="+mj-lt"/>
                <a:cs typeface="Calibri" panose="020F0502020204030204" pitchFamily="34" charset="0"/>
              </a:rPr>
              <a:t>Positionnement de la problématique</a:t>
            </a:r>
          </a:p>
          <a:p>
            <a:pPr marL="475452">
              <a:defRPr/>
            </a:pPr>
            <a:r>
              <a:rPr lang="fr-FR" sz="1200" b="1" dirty="0">
                <a:solidFill>
                  <a:srgbClr val="0000FF"/>
                </a:solidFill>
                <a:latin typeface="+mj-lt"/>
                <a:cs typeface="Calibri" panose="020F0502020204030204" pitchFamily="34" charset="0"/>
              </a:rPr>
              <a:t>	</a:t>
            </a:r>
            <a:r>
              <a:rPr lang="fr-FR" sz="1200" b="1" i="1" dirty="0">
                <a:solidFill>
                  <a:srgbClr val="7030A0"/>
                </a:solidFill>
              </a:rPr>
              <a:t>Emmanuel LAROCHE, Green IT Manager Airbus </a:t>
            </a:r>
          </a:p>
          <a:p>
            <a:pPr marL="475452">
              <a:defRPr/>
            </a:pPr>
            <a:endParaRPr lang="fr-FR" sz="800" b="1" i="1" dirty="0">
              <a:solidFill>
                <a:srgbClr val="0000FF"/>
              </a:solidFill>
              <a:latin typeface="+mj-lt"/>
              <a:cs typeface="Calibri" panose="020F0502020204030204" pitchFamily="34" charset="0"/>
            </a:endParaRPr>
          </a:p>
          <a:p>
            <a:pPr marL="20019">
              <a:defRPr/>
            </a:pPr>
            <a:r>
              <a:rPr lang="fr-FR" sz="1200" b="1" spc="-13" dirty="0">
                <a:solidFill>
                  <a:prstClr val="black"/>
                </a:solidFill>
                <a:latin typeface="+mj-lt"/>
                <a:cs typeface="Calibri"/>
              </a:rPr>
              <a:t>13h50 	</a:t>
            </a:r>
            <a:r>
              <a:rPr lang="fr-FR" sz="1200" b="1" dirty="0">
                <a:latin typeface="+mj-lt"/>
                <a:cs typeface="Calibri" panose="020F0502020204030204" pitchFamily="34" charset="0"/>
              </a:rPr>
              <a:t>Comment gérer ses Déchets d’Equipements Electriques Electroniques ?</a:t>
            </a:r>
            <a:endParaRPr lang="fr-FR" sz="1200" b="1" spc="-13" dirty="0">
              <a:solidFill>
                <a:prstClr val="black"/>
              </a:solidFill>
              <a:latin typeface="+mj-lt"/>
              <a:cs typeface="Calibri" panose="020F0502020204030204" pitchFamily="34" charset="0"/>
            </a:endParaRPr>
          </a:p>
          <a:p>
            <a:pPr marL="20019">
              <a:defRPr/>
            </a:pPr>
            <a:r>
              <a:rPr lang="fr-FR" sz="1200" b="1" spc="-13" dirty="0">
                <a:solidFill>
                  <a:prstClr val="black"/>
                </a:solidFill>
                <a:latin typeface="+mj-lt"/>
                <a:cs typeface="Calibri" panose="020F0502020204030204" pitchFamily="34" charset="0"/>
              </a:rPr>
              <a:t>             	</a:t>
            </a:r>
            <a:r>
              <a:rPr lang="fr-FR" sz="1200" b="1" i="1" dirty="0">
                <a:solidFill>
                  <a:srgbClr val="7030A0"/>
                </a:solidFill>
              </a:rPr>
              <a:t>Jean-Charles DEVEZE, Responsable d’Activités, Société ENVOI </a:t>
            </a:r>
          </a:p>
          <a:p>
            <a:pPr marL="20019">
              <a:defRPr/>
            </a:pPr>
            <a:endParaRPr lang="fr-FR" sz="800" b="1" i="1" spc="-9" dirty="0">
              <a:solidFill>
                <a:srgbClr val="0000FF"/>
              </a:solidFill>
              <a:highlight>
                <a:srgbClr val="FFFF00"/>
              </a:highlight>
              <a:latin typeface="+mj-lt"/>
              <a:cs typeface="Calibri" panose="020F0502020204030204" pitchFamily="34" charset="0"/>
            </a:endParaRPr>
          </a:p>
          <a:p>
            <a:pPr marL="20019">
              <a:defRPr/>
            </a:pPr>
            <a:r>
              <a:rPr lang="fr-FR" sz="1200" b="1" spc="-13" dirty="0">
                <a:solidFill>
                  <a:prstClr val="black"/>
                </a:solidFill>
                <a:latin typeface="+mj-lt"/>
                <a:cs typeface="Calibri"/>
              </a:rPr>
              <a:t>14h10 </a:t>
            </a:r>
            <a:r>
              <a:rPr lang="fr-FR" sz="1200" b="1" spc="-9" dirty="0">
                <a:solidFill>
                  <a:prstClr val="black"/>
                </a:solidFill>
                <a:latin typeface="+mj-lt"/>
                <a:cs typeface="Calibri"/>
              </a:rPr>
              <a:t>	</a:t>
            </a:r>
            <a:r>
              <a:rPr lang="fr-FR" sz="1200" b="1" dirty="0">
                <a:latin typeface="+mj-lt"/>
                <a:cs typeface="Calibri" panose="020F0502020204030204" pitchFamily="34" charset="0"/>
              </a:rPr>
              <a:t>Analyse Cycle de Vie Multicritère :</a:t>
            </a:r>
            <a:r>
              <a:rPr lang="fr-FR" sz="1200" dirty="0">
                <a:latin typeface="+mj-lt"/>
                <a:cs typeface="Calibri" panose="020F0502020204030204" pitchFamily="34" charset="0"/>
              </a:rPr>
              <a:t>  </a:t>
            </a:r>
            <a:r>
              <a:rPr lang="fr-FR" sz="1200" b="1" dirty="0">
                <a:latin typeface="+mj-lt"/>
                <a:cs typeface="Calibri" panose="020F0502020204030204" pitchFamily="34" charset="0"/>
              </a:rPr>
              <a:t>méthodologie et spécificités du numérique.   </a:t>
            </a:r>
          </a:p>
          <a:p>
            <a:pPr marL="20019">
              <a:defRPr/>
            </a:pPr>
            <a:r>
              <a:rPr lang="fr-FR" sz="1200" b="1" dirty="0">
                <a:latin typeface="+mj-lt"/>
                <a:cs typeface="Calibri" panose="020F0502020204030204" pitchFamily="34" charset="0"/>
              </a:rPr>
              <a:t>               	Impacts directs et indirects, effets rebonds et illustration</a:t>
            </a:r>
            <a:endParaRPr lang="fr-FR" sz="1200" b="1" spc="-9" dirty="0">
              <a:solidFill>
                <a:prstClr val="black"/>
              </a:solidFill>
              <a:latin typeface="+mj-lt"/>
              <a:cs typeface="Calibri"/>
            </a:endParaRPr>
          </a:p>
          <a:p>
            <a:pPr marL="20019">
              <a:defRPr/>
            </a:pPr>
            <a:r>
              <a:rPr lang="fr-FR" sz="1200" b="1" spc="-9" dirty="0">
                <a:solidFill>
                  <a:prstClr val="black"/>
                </a:solidFill>
                <a:latin typeface="+mj-lt"/>
                <a:cs typeface="Calibri"/>
              </a:rPr>
              <a:t>              	</a:t>
            </a:r>
            <a:r>
              <a:rPr lang="fr-FR" sz="1200" b="1" i="1" dirty="0">
                <a:solidFill>
                  <a:srgbClr val="7030A0"/>
                </a:solidFill>
              </a:rPr>
              <a:t>Françoise BERTHOUD, Chercheuse au CNRS, directrice du groupe de travail Eco-info</a:t>
            </a:r>
          </a:p>
          <a:p>
            <a:pPr marL="20019">
              <a:defRPr/>
            </a:pPr>
            <a:endParaRPr lang="fr-FR" sz="800" b="1" spc="-9" dirty="0">
              <a:solidFill>
                <a:srgbClr val="0000FF"/>
              </a:solidFill>
              <a:latin typeface="+mj-lt"/>
              <a:cs typeface="Calibri"/>
            </a:endParaRPr>
          </a:p>
          <a:p>
            <a:pPr marL="475452" indent="-472671">
              <a:defRPr/>
            </a:pPr>
            <a:r>
              <a:rPr lang="fr-FR" sz="1200" b="1" spc="-9" dirty="0">
                <a:latin typeface="+mj-lt"/>
                <a:cs typeface="Calibri"/>
              </a:rPr>
              <a:t>14h40 </a:t>
            </a:r>
            <a:r>
              <a:rPr lang="fr-FR" sz="1200" b="1" spc="-9" dirty="0">
                <a:latin typeface="+mj-lt"/>
                <a:cs typeface="Calibri" panose="020F0502020204030204" pitchFamily="34" charset="0"/>
              </a:rPr>
              <a:t>		Green </a:t>
            </a:r>
            <a:r>
              <a:rPr lang="fr-FR" sz="1200" b="1" dirty="0">
                <a:latin typeface="+mj-lt"/>
                <a:cs typeface="Calibri" panose="020F0502020204030204" pitchFamily="34" charset="0"/>
              </a:rPr>
              <a:t>Data Centre de proximité</a:t>
            </a:r>
          </a:p>
          <a:p>
            <a:pPr marL="475452" indent="-472671">
              <a:defRPr/>
            </a:pPr>
            <a:r>
              <a:rPr lang="fr-FR" sz="1200" b="1" spc="-9" dirty="0">
                <a:solidFill>
                  <a:prstClr val="black"/>
                </a:solidFill>
                <a:latin typeface="+mj-lt"/>
                <a:cs typeface="Calibri" panose="020F0502020204030204" pitchFamily="34" charset="0"/>
              </a:rPr>
              <a:t>		</a:t>
            </a:r>
            <a:r>
              <a:rPr lang="fr-FR" sz="1200" b="1" i="1" dirty="0">
                <a:solidFill>
                  <a:srgbClr val="7030A0"/>
                </a:solidFill>
              </a:rPr>
              <a:t>Fabrice LEBRUN, </a:t>
            </a:r>
            <a:r>
              <a:rPr lang="en-US" sz="1200" b="1" i="1" dirty="0" err="1">
                <a:solidFill>
                  <a:srgbClr val="7030A0"/>
                </a:solidFill>
              </a:rPr>
              <a:t>Responsable</a:t>
            </a:r>
            <a:r>
              <a:rPr lang="en-US" sz="1200" b="1" i="1" dirty="0">
                <a:solidFill>
                  <a:srgbClr val="7030A0"/>
                </a:solidFill>
              </a:rPr>
              <a:t> Data Centers </a:t>
            </a:r>
            <a:r>
              <a:rPr lang="fr-FR" sz="1200" b="1" i="1" dirty="0">
                <a:solidFill>
                  <a:srgbClr val="7030A0"/>
                </a:solidFill>
              </a:rPr>
              <a:t>Dalkia Smart Building groupe EDF</a:t>
            </a:r>
          </a:p>
          <a:p>
            <a:pPr marL="475452" indent="-472671">
              <a:defRPr/>
            </a:pPr>
            <a:endParaRPr lang="fr-FR" sz="800" b="1" i="1" spc="-9" dirty="0">
              <a:solidFill>
                <a:srgbClr val="0000FF"/>
              </a:solidFill>
              <a:highlight>
                <a:srgbClr val="FFFF00"/>
              </a:highlight>
              <a:latin typeface="+mj-lt"/>
              <a:cs typeface="Calibri" panose="020F0502020204030204" pitchFamily="34" charset="0"/>
            </a:endParaRPr>
          </a:p>
          <a:p>
            <a:pPr marL="475452" indent="-472671">
              <a:defRPr/>
            </a:pPr>
            <a:r>
              <a:rPr lang="fr-FR" sz="1200" b="1" spc="-9" dirty="0">
                <a:latin typeface="+mj-lt"/>
                <a:cs typeface="Calibri"/>
              </a:rPr>
              <a:t>15h00 		</a:t>
            </a:r>
            <a:r>
              <a:rPr lang="fr-FR" sz="1200" b="1" dirty="0">
                <a:latin typeface="+mj-lt"/>
                <a:cs typeface="Calibri" panose="020F0502020204030204" pitchFamily="34" charset="0"/>
              </a:rPr>
              <a:t>Un Data Centre 100% alimenté en énergie renouvelable, est-ce possible?</a:t>
            </a:r>
          </a:p>
          <a:p>
            <a:pPr marL="475452" indent="-472671">
              <a:defRPr/>
            </a:pPr>
            <a:r>
              <a:rPr lang="fr-FR" sz="1200" b="1" spc="-9" dirty="0">
                <a:solidFill>
                  <a:prstClr val="black"/>
                </a:solidFill>
                <a:latin typeface="+mj-lt"/>
                <a:cs typeface="Calibri"/>
              </a:rPr>
              <a:t>		</a:t>
            </a:r>
            <a:r>
              <a:rPr lang="fr-FR" sz="1200" b="1" i="1" dirty="0">
                <a:solidFill>
                  <a:srgbClr val="7030A0"/>
                </a:solidFill>
              </a:rPr>
              <a:t>Georges DA COSTA , Maître de Conférences à l’Université Paul Sabatier et Institut de 	Recherche Informatique de Toulouse</a:t>
            </a:r>
          </a:p>
          <a:p>
            <a:pPr marL="475452" indent="-472671">
              <a:defRPr/>
            </a:pPr>
            <a:endParaRPr lang="fr-FR" sz="800" b="1" spc="-9" dirty="0">
              <a:latin typeface="+mj-lt"/>
              <a:cs typeface="Calibri"/>
            </a:endParaRPr>
          </a:p>
          <a:p>
            <a:pPr marL="475452" indent="-472671">
              <a:defRPr/>
            </a:pPr>
            <a:r>
              <a:rPr lang="fr-FR" sz="1200" b="1" spc="-9" dirty="0">
                <a:latin typeface="+mj-lt"/>
                <a:cs typeface="Calibri"/>
              </a:rPr>
              <a:t>15h20		Questions / Réponses</a:t>
            </a:r>
          </a:p>
          <a:p>
            <a:pPr marL="475452" indent="-472671">
              <a:defRPr/>
            </a:pPr>
            <a:endParaRPr lang="fr-FR" sz="1200" spc="-9" dirty="0">
              <a:solidFill>
                <a:prstClr val="black"/>
              </a:solidFill>
              <a:latin typeface="+mj-lt"/>
              <a:cs typeface="Calibri"/>
            </a:endParaRPr>
          </a:p>
          <a:p>
            <a:pPr marL="475452" indent="-472671">
              <a:defRPr/>
            </a:pPr>
            <a:r>
              <a:rPr lang="fr-FR" sz="1200" b="1" i="1" spc="-9" dirty="0">
                <a:solidFill>
                  <a:srgbClr val="0000FF"/>
                </a:solidFill>
                <a:latin typeface="+mj-lt"/>
                <a:cs typeface="Calibri"/>
              </a:rPr>
              <a:t>				15h30 - Pause</a:t>
            </a:r>
          </a:p>
          <a:p>
            <a:pPr marL="475452" indent="-472671">
              <a:defRPr/>
            </a:pPr>
            <a:endParaRPr lang="fr-FR" sz="1200" spc="-9" dirty="0">
              <a:solidFill>
                <a:prstClr val="black"/>
              </a:solidFill>
              <a:latin typeface="+mj-lt"/>
              <a:cs typeface="Calibri"/>
            </a:endParaRPr>
          </a:p>
          <a:p>
            <a:pPr marL="475452" indent="-472671">
              <a:defRPr/>
            </a:pPr>
            <a:r>
              <a:rPr lang="fr-FR" sz="1200" b="1" spc="-9" dirty="0">
                <a:solidFill>
                  <a:prstClr val="black"/>
                </a:solidFill>
                <a:latin typeface="+mj-lt"/>
                <a:cs typeface="Calibri"/>
              </a:rPr>
              <a:t>16h00</a:t>
            </a:r>
            <a:r>
              <a:rPr lang="fr-FR" sz="1200" spc="-9" dirty="0">
                <a:solidFill>
                  <a:prstClr val="black"/>
                </a:solidFill>
                <a:latin typeface="+mj-lt"/>
                <a:cs typeface="Calibri"/>
              </a:rPr>
              <a:t> 		</a:t>
            </a:r>
            <a:r>
              <a:rPr lang="fr-FR" sz="1200" b="1" dirty="0">
                <a:latin typeface="+mj-lt"/>
                <a:cs typeface="Calibri" panose="020F0502020204030204" pitchFamily="34" charset="0"/>
              </a:rPr>
              <a:t>Les facettes de l'approche Green IT au sein d'une grande banque française : cas 	concrets</a:t>
            </a:r>
            <a:endParaRPr lang="fr-FR" sz="1200" spc="-9" dirty="0">
              <a:solidFill>
                <a:prstClr val="black"/>
              </a:solidFill>
              <a:latin typeface="+mj-lt"/>
              <a:cs typeface="Calibri" panose="020F0502020204030204" pitchFamily="34" charset="0"/>
            </a:endParaRPr>
          </a:p>
          <a:p>
            <a:pPr marL="475494">
              <a:defRPr/>
            </a:pPr>
            <a:r>
              <a:rPr lang="fr-FR" sz="1200" b="1" dirty="0">
                <a:solidFill>
                  <a:srgbClr val="0000FF"/>
                </a:solidFill>
                <a:latin typeface="+mj-lt"/>
              </a:rPr>
              <a:t>	</a:t>
            </a:r>
            <a:r>
              <a:rPr lang="fr-FR" sz="1200" b="1" i="1" dirty="0">
                <a:solidFill>
                  <a:srgbClr val="7030A0"/>
                </a:solidFill>
              </a:rPr>
              <a:t>Olivier BIEBER, Directeur de programme RSE </a:t>
            </a:r>
            <a:r>
              <a:rPr lang="fr-FR" sz="1200" b="1" i="1" dirty="0" err="1">
                <a:solidFill>
                  <a:srgbClr val="7030A0"/>
                </a:solidFill>
              </a:rPr>
              <a:t>Buisness</a:t>
            </a:r>
            <a:r>
              <a:rPr lang="fr-FR" sz="1200" b="1" i="1" dirty="0">
                <a:solidFill>
                  <a:srgbClr val="7030A0"/>
                </a:solidFill>
              </a:rPr>
              <a:t> Solution Centre Société 	Générale  </a:t>
            </a:r>
          </a:p>
          <a:p>
            <a:pPr marL="475494">
              <a:defRPr/>
            </a:pPr>
            <a:endParaRPr lang="fr-FR" sz="800" b="1" dirty="0">
              <a:solidFill>
                <a:srgbClr val="0000FF"/>
              </a:solidFill>
              <a:latin typeface="+mj-lt"/>
            </a:endParaRPr>
          </a:p>
          <a:p>
            <a:pPr marL="475452" indent="-472671">
              <a:defRPr/>
            </a:pPr>
            <a:r>
              <a:rPr lang="fr-FR" sz="1200" b="1" spc="-9" dirty="0">
                <a:latin typeface="+mj-lt"/>
                <a:cs typeface="Calibri"/>
              </a:rPr>
              <a:t>16h20		</a:t>
            </a:r>
            <a:r>
              <a:rPr lang="fr-FR" sz="1200" b="1" dirty="0">
                <a:latin typeface="+mj-lt"/>
                <a:cs typeface="Calibri" panose="020F0502020204030204" pitchFamily="34" charset="0"/>
              </a:rPr>
              <a:t>Comment réduire l’impact environnemental des services numériques? Retour 	d’expérience de l’action </a:t>
            </a:r>
            <a:r>
              <a:rPr lang="fr-FR" sz="1200" b="1" dirty="0" err="1">
                <a:latin typeface="+mj-lt"/>
                <a:cs typeface="Calibri" panose="020F0502020204030204" pitchFamily="34" charset="0"/>
              </a:rPr>
              <a:t>GreenConcept</a:t>
            </a:r>
            <a:r>
              <a:rPr lang="fr-FR" sz="1200" b="1" dirty="0">
                <a:latin typeface="+mj-lt"/>
                <a:cs typeface="Calibri" panose="020F0502020204030204" pitchFamily="34" charset="0"/>
              </a:rPr>
              <a:t> </a:t>
            </a:r>
          </a:p>
          <a:p>
            <a:pPr marL="475452" indent="-472671">
              <a:defRPr/>
            </a:pPr>
            <a:r>
              <a:rPr lang="fr-FR" sz="1200" b="1" i="1" spc="-9" dirty="0">
                <a:solidFill>
                  <a:srgbClr val="0000FF"/>
                </a:solidFill>
                <a:latin typeface="+mj-lt"/>
                <a:cs typeface="Calibri" panose="020F0502020204030204" pitchFamily="34" charset="0"/>
              </a:rPr>
              <a:t>		</a:t>
            </a:r>
            <a:r>
              <a:rPr lang="fr-FR" sz="1200" b="1" i="1" dirty="0">
                <a:solidFill>
                  <a:srgbClr val="7030A0"/>
                </a:solidFill>
              </a:rPr>
              <a:t>Christophe FERNIQUE, Conseiller Environnement CCI Occitanie /  Hérault   </a:t>
            </a:r>
          </a:p>
          <a:p>
            <a:pPr marL="475452" indent="-472671">
              <a:defRPr/>
            </a:pPr>
            <a:endParaRPr lang="fr-FR" sz="800" b="1" spc="-9" dirty="0">
              <a:solidFill>
                <a:srgbClr val="0000FF"/>
              </a:solidFill>
              <a:latin typeface="+mj-lt"/>
              <a:cs typeface="Calibri"/>
            </a:endParaRPr>
          </a:p>
          <a:p>
            <a:pPr marL="475452" indent="-472671">
              <a:defRPr/>
            </a:pPr>
            <a:r>
              <a:rPr lang="fr-FR" sz="1200" b="1" spc="-9" dirty="0">
                <a:latin typeface="+mj-lt"/>
                <a:cs typeface="Calibri"/>
              </a:rPr>
              <a:t>16h40		</a:t>
            </a:r>
            <a:r>
              <a:rPr lang="fr-FR" sz="1200" b="1" dirty="0">
                <a:latin typeface="+mj-lt"/>
                <a:cs typeface="Calibri" panose="020F0502020204030204" pitchFamily="34" charset="0"/>
              </a:rPr>
              <a:t>Green IT : 2.0. Q</a:t>
            </a:r>
            <a:r>
              <a:rPr lang="fr-FR" sz="1200" dirty="0">
                <a:latin typeface="+mj-lt"/>
                <a:cs typeface="Calibri" panose="020F0502020204030204" pitchFamily="34" charset="0"/>
              </a:rPr>
              <a:t>u</a:t>
            </a:r>
            <a:r>
              <a:rPr lang="fr-FR" sz="1200" b="1" dirty="0">
                <a:latin typeface="+mj-lt"/>
                <a:cs typeface="Calibri" panose="020F0502020204030204" pitchFamily="34" charset="0"/>
              </a:rPr>
              <a:t>elles opportunités ? Big Data, Intelligence Artificielle ?</a:t>
            </a:r>
          </a:p>
          <a:p>
            <a:pPr marL="475452" indent="-472671">
              <a:defRPr/>
            </a:pPr>
            <a:r>
              <a:rPr lang="fr-FR" sz="1200" b="1" dirty="0">
                <a:latin typeface="+mj-lt"/>
                <a:cs typeface="Calibri" panose="020F0502020204030204" pitchFamily="34" charset="0"/>
              </a:rPr>
              <a:t>		Qu'en attendre ? Cas concrets. </a:t>
            </a:r>
            <a:endParaRPr lang="fr-FR" sz="1200" b="1" spc="-9" dirty="0">
              <a:latin typeface="+mj-lt"/>
              <a:cs typeface="Calibri" panose="020F0502020204030204" pitchFamily="34" charset="0"/>
            </a:endParaRPr>
          </a:p>
          <a:p>
            <a:pPr marL="475452" indent="-472671">
              <a:defRPr/>
            </a:pPr>
            <a:r>
              <a:rPr lang="fr-FR" sz="1200" b="1" spc="-9" dirty="0">
                <a:latin typeface="+mj-lt"/>
                <a:cs typeface="Calibri"/>
              </a:rPr>
              <a:t>		</a:t>
            </a:r>
            <a:r>
              <a:rPr lang="fr-FR" sz="1200" b="1" i="1" dirty="0">
                <a:solidFill>
                  <a:srgbClr val="7030A0"/>
                </a:solidFill>
              </a:rPr>
              <a:t>Magalie ROSSO, Directrice Sud-Ouest de </a:t>
            </a:r>
            <a:r>
              <a:rPr lang="fr-FR" sz="1200" b="1" i="1" dirty="0" err="1">
                <a:solidFill>
                  <a:srgbClr val="7030A0"/>
                </a:solidFill>
              </a:rPr>
              <a:t>Greenflex</a:t>
            </a:r>
            <a:endParaRPr lang="fr-FR" sz="1200" b="1" i="1" dirty="0">
              <a:solidFill>
                <a:srgbClr val="7030A0"/>
              </a:solidFill>
            </a:endParaRPr>
          </a:p>
          <a:p>
            <a:pPr marL="475452" indent="-472671">
              <a:defRPr/>
            </a:pPr>
            <a:endParaRPr lang="fr-FR" sz="800" b="1" i="1" dirty="0">
              <a:solidFill>
                <a:srgbClr val="7030A0"/>
              </a:solidFill>
            </a:endParaRPr>
          </a:p>
          <a:p>
            <a:pPr marL="475452" indent="-472671">
              <a:defRPr/>
            </a:pPr>
            <a:r>
              <a:rPr lang="fr-FR" sz="1200" b="1" spc="-9" dirty="0">
                <a:latin typeface="+mj-lt"/>
                <a:cs typeface="Calibri"/>
              </a:rPr>
              <a:t>17h00 		L’Institut du Numérique Responsable (INR)  </a:t>
            </a:r>
          </a:p>
          <a:p>
            <a:pPr marL="475452" indent="-472671">
              <a:defRPr/>
            </a:pPr>
            <a:r>
              <a:rPr lang="fr-FR" sz="1200" b="1" spc="-9" dirty="0">
                <a:latin typeface="+mj-lt"/>
                <a:cs typeface="Calibri"/>
              </a:rPr>
              <a:t>		</a:t>
            </a:r>
            <a:r>
              <a:rPr lang="fr-FR" sz="1200" b="1" i="1" dirty="0">
                <a:solidFill>
                  <a:srgbClr val="7030A0"/>
                </a:solidFill>
              </a:rPr>
              <a:t>Vincent COURBOULAY, Directeur scientifique de l’INR Université de La Rochelle </a:t>
            </a:r>
          </a:p>
          <a:p>
            <a:pPr marL="475452" indent="-472671">
              <a:defRPr/>
            </a:pPr>
            <a:endParaRPr lang="fr-FR" sz="800" b="1" spc="-9" dirty="0">
              <a:latin typeface="+mj-lt"/>
              <a:cs typeface="Calibri"/>
            </a:endParaRPr>
          </a:p>
          <a:p>
            <a:r>
              <a:rPr lang="fr-FR" sz="1200" b="1" spc="-9" dirty="0">
                <a:latin typeface="+mj-lt"/>
                <a:cs typeface="Calibri"/>
              </a:rPr>
              <a:t>17h20	</a:t>
            </a:r>
            <a:r>
              <a:rPr lang="fr-FR" sz="1200" b="1" dirty="0">
                <a:latin typeface="+mj-lt"/>
                <a:cs typeface="Calibri" panose="020F0502020204030204" pitchFamily="34" charset="0"/>
              </a:rPr>
              <a:t>Quelle approche responsable de la digitalisation adopter ?</a:t>
            </a:r>
            <a:r>
              <a:rPr lang="fr-FR" sz="1200" b="1" dirty="0">
                <a:latin typeface="+mj-lt"/>
              </a:rPr>
              <a:t> </a:t>
            </a:r>
            <a:endParaRPr lang="fr-FR" sz="1200" dirty="0">
              <a:latin typeface="+mj-lt"/>
            </a:endParaRPr>
          </a:p>
          <a:p>
            <a:r>
              <a:rPr lang="fr-FR" sz="1200" i="1" dirty="0">
                <a:latin typeface="+mj-lt"/>
                <a:cs typeface="Calibri" panose="020F0502020204030204" pitchFamily="34" charset="0"/>
              </a:rPr>
              <a:t>	Quels labels ? Qu'est-ce que l'</a:t>
            </a:r>
            <a:r>
              <a:rPr lang="fr-FR" sz="1200" i="1" dirty="0" err="1">
                <a:latin typeface="+mj-lt"/>
                <a:cs typeface="Calibri" panose="020F0502020204030204" pitchFamily="34" charset="0"/>
              </a:rPr>
              <a:t>éco-conception</a:t>
            </a:r>
            <a:r>
              <a:rPr lang="fr-FR" sz="1200" i="1" dirty="0">
                <a:latin typeface="+mj-lt"/>
                <a:cs typeface="Calibri" panose="020F0502020204030204" pitchFamily="34" charset="0"/>
              </a:rPr>
              <a:t> ? Quelles formations / compétences ? 	Guide Achats. Le rôle fondamental de l'utilisateur final. </a:t>
            </a:r>
          </a:p>
          <a:p>
            <a:pPr marL="475452" indent="-472671">
              <a:defRPr/>
            </a:pPr>
            <a:r>
              <a:rPr lang="fr-FR" sz="1200" b="1" dirty="0">
                <a:solidFill>
                  <a:prstClr val="black"/>
                </a:solidFill>
                <a:latin typeface="+mj-lt"/>
                <a:cs typeface="Calibri"/>
              </a:rPr>
              <a:t>		</a:t>
            </a:r>
            <a:r>
              <a:rPr lang="fr-FR" sz="1200" b="1" i="1" dirty="0">
                <a:solidFill>
                  <a:srgbClr val="7030A0"/>
                </a:solidFill>
              </a:rPr>
              <a:t>Emmanuel LAROCHE, Green IT Manager Airbus</a:t>
            </a:r>
          </a:p>
          <a:p>
            <a:pPr marL="475452" indent="-472671">
              <a:defRPr/>
            </a:pPr>
            <a:endParaRPr lang="fr-FR" sz="800" b="1" i="1" dirty="0">
              <a:solidFill>
                <a:srgbClr val="7030A0"/>
              </a:solidFill>
            </a:endParaRPr>
          </a:p>
          <a:p>
            <a:pPr marL="475452" indent="-472671">
              <a:defRPr/>
            </a:pPr>
            <a:r>
              <a:rPr lang="fr-FR" sz="1200" b="1" spc="-9" dirty="0">
                <a:latin typeface="+mj-lt"/>
                <a:cs typeface="Calibri" panose="020F0502020204030204" pitchFamily="34" charset="0"/>
              </a:rPr>
              <a:t>17h30		</a:t>
            </a:r>
            <a:r>
              <a:rPr lang="fr-FR" sz="1200" b="1" dirty="0">
                <a:latin typeface="+mj-lt"/>
                <a:cs typeface="Calibri" panose="020F0502020204030204" pitchFamily="34" charset="0"/>
              </a:rPr>
              <a:t>Questions / Réponses</a:t>
            </a:r>
          </a:p>
          <a:p>
            <a:pPr marL="475452" indent="-472671">
              <a:defRPr/>
            </a:pPr>
            <a:endParaRPr lang="fr-FR" sz="800" b="1" spc="-9" dirty="0">
              <a:solidFill>
                <a:prstClr val="black"/>
              </a:solidFill>
              <a:latin typeface="+mj-lt"/>
              <a:cs typeface="Calibri" panose="020F0502020204030204" pitchFamily="34" charset="0"/>
            </a:endParaRPr>
          </a:p>
          <a:p>
            <a:pPr marL="475452" indent="-472671">
              <a:defRPr/>
            </a:pPr>
            <a:r>
              <a:rPr lang="fr-FR" sz="1200" b="1" spc="-9" dirty="0">
                <a:solidFill>
                  <a:prstClr val="black"/>
                </a:solidFill>
                <a:latin typeface="+mj-lt"/>
                <a:cs typeface="Calibri" panose="020F0502020204030204" pitchFamily="34" charset="0"/>
              </a:rPr>
              <a:t>17h50		Conclusions : sur les perspectives régionales</a:t>
            </a:r>
          </a:p>
          <a:p>
            <a:pPr marL="475452" indent="-472671">
              <a:defRPr/>
            </a:pPr>
            <a:r>
              <a:rPr lang="fr-FR" sz="1200" b="1" spc="-9" dirty="0">
                <a:solidFill>
                  <a:prstClr val="black"/>
                </a:solidFill>
                <a:latin typeface="+mj-lt"/>
                <a:cs typeface="Calibri" panose="020F0502020204030204" pitchFamily="34" charset="0"/>
              </a:rPr>
              <a:t>		</a:t>
            </a:r>
            <a:r>
              <a:rPr lang="fr-FR" sz="1200" b="1" i="1" dirty="0">
                <a:solidFill>
                  <a:srgbClr val="7030A0"/>
                </a:solidFill>
              </a:rPr>
              <a:t>Emmanuel Mouton, président de DIGITAL 113</a:t>
            </a:r>
          </a:p>
        </p:txBody>
      </p:sp>
      <p:sp>
        <p:nvSpPr>
          <p:cNvPr id="16389" name="ZoneTexte 5"/>
          <p:cNvSpPr txBox="1">
            <a:spLocks noChangeArrowheads="1"/>
          </p:cNvSpPr>
          <p:nvPr/>
        </p:nvSpPr>
        <p:spPr bwMode="auto">
          <a:xfrm>
            <a:off x="4221088" y="164555"/>
            <a:ext cx="2479656" cy="469680"/>
          </a:xfrm>
          <a:prstGeom prst="rect">
            <a:avLst/>
          </a:prstGeom>
          <a:noFill/>
          <a:ln w="9525">
            <a:noFill/>
            <a:miter lim="800000"/>
            <a:headEnd/>
            <a:tailEnd/>
          </a:ln>
        </p:spPr>
        <p:txBody>
          <a:bodyPr wrap="square">
            <a:spAutoFit/>
          </a:bodyPr>
          <a:lstStyle/>
          <a:p>
            <a:pPr algn="ctr"/>
            <a:r>
              <a:rPr lang="fr-FR" sz="2452" b="1" dirty="0">
                <a:latin typeface="Calibri" pitchFamily="34" charset="0"/>
              </a:rPr>
              <a:t>PROGRAMME</a:t>
            </a:r>
          </a:p>
        </p:txBody>
      </p:sp>
      <p:cxnSp>
        <p:nvCxnSpPr>
          <p:cNvPr id="3" name="Connecteur droit 2">
            <a:extLst>
              <a:ext uri="{FF2B5EF4-FFF2-40B4-BE49-F238E27FC236}">
                <a16:creationId xmlns:a16="http://schemas.microsoft.com/office/drawing/2014/main" id="{5AC5915F-30BA-444D-8954-287037D4EB23}"/>
              </a:ext>
            </a:extLst>
          </p:cNvPr>
          <p:cNvCxnSpPr/>
          <p:nvPr/>
        </p:nvCxnSpPr>
        <p:spPr>
          <a:xfrm>
            <a:off x="6519208" y="168901"/>
            <a:ext cx="0" cy="2198242"/>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C68D0B52-DE98-4E31-8A89-C44596912F20}"/>
              </a:ext>
            </a:extLst>
          </p:cNvPr>
          <p:cNvCxnSpPr/>
          <p:nvPr/>
        </p:nvCxnSpPr>
        <p:spPr>
          <a:xfrm>
            <a:off x="3413192" y="638581"/>
            <a:ext cx="3384376" cy="0"/>
          </a:xfrm>
          <a:prstGeom prst="line">
            <a:avLst/>
          </a:prstGeom>
          <a:ln w="5715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6" name="ZoneTexte 7"/>
          <p:cNvSpPr txBox="1">
            <a:spLocks noChangeArrowheads="1"/>
          </p:cNvSpPr>
          <p:nvPr/>
        </p:nvSpPr>
        <p:spPr bwMode="auto">
          <a:xfrm>
            <a:off x="464569" y="3729522"/>
            <a:ext cx="2236689" cy="307777"/>
          </a:xfrm>
          <a:prstGeom prst="rect">
            <a:avLst/>
          </a:prstGeom>
          <a:noFill/>
          <a:ln w="9525">
            <a:noFill/>
            <a:miter lim="800000"/>
            <a:headEnd/>
            <a:tailEnd/>
          </a:ln>
        </p:spPr>
        <p:txBody>
          <a:bodyPr wrap="square">
            <a:spAutoFit/>
          </a:bodyPr>
          <a:lstStyle/>
          <a:p>
            <a:r>
              <a:rPr lang="fr-FR" sz="1400" b="1" dirty="0">
                <a:latin typeface="Calibri" pitchFamily="34" charset="0"/>
              </a:rPr>
              <a:t>INSCRIPTION</a:t>
            </a:r>
          </a:p>
        </p:txBody>
      </p:sp>
      <p:sp>
        <p:nvSpPr>
          <p:cNvPr id="11" name="object 5">
            <a:extLst>
              <a:ext uri="{FF2B5EF4-FFF2-40B4-BE49-F238E27FC236}">
                <a16:creationId xmlns:a16="http://schemas.microsoft.com/office/drawing/2014/main" id="{7BE9857F-BAA6-417C-B4F0-76D0474B5251}"/>
              </a:ext>
            </a:extLst>
          </p:cNvPr>
          <p:cNvSpPr txBox="1"/>
          <p:nvPr/>
        </p:nvSpPr>
        <p:spPr>
          <a:xfrm>
            <a:off x="709539" y="4419989"/>
            <a:ext cx="5593632" cy="824409"/>
          </a:xfrm>
          <a:prstGeom prst="rect">
            <a:avLst/>
          </a:prstGeom>
          <a:ln w="9525">
            <a:solidFill>
              <a:schemeClr val="tx1"/>
            </a:solidFill>
          </a:ln>
        </p:spPr>
        <p:txBody>
          <a:bodyPr lIns="0" tIns="0" rIns="0" bIns="0"/>
          <a:lstStyle/>
          <a:p>
            <a:pPr marL="80639" algn="ctr">
              <a:defRPr/>
            </a:pPr>
            <a:endParaRPr lang="fr-FR" sz="500" dirty="0">
              <a:solidFill>
                <a:schemeClr val="accent1">
                  <a:lumMod val="50000"/>
                </a:schemeClr>
              </a:solidFill>
              <a:latin typeface="Arial" panose="020B0604020202020204" pitchFamily="34" charset="0"/>
              <a:cs typeface="Arial" panose="020B0604020202020204" pitchFamily="34" charset="0"/>
            </a:endParaRPr>
          </a:p>
          <a:p>
            <a:pPr marL="80639" algn="ctr">
              <a:defRPr/>
            </a:pPr>
            <a:r>
              <a:rPr lang="fr-FR" sz="1100" dirty="0">
                <a:solidFill>
                  <a:schemeClr val="accent1">
                    <a:lumMod val="50000"/>
                  </a:schemeClr>
                </a:solidFill>
                <a:latin typeface="Arial" panose="020B0604020202020204" pitchFamily="34" charset="0"/>
                <a:cs typeface="Arial" panose="020B0604020202020204" pitchFamily="34" charset="0"/>
              </a:rPr>
              <a:t>Inscription en ligne obligatoire </a:t>
            </a:r>
            <a:r>
              <a:rPr sz="1200" b="1" u="sng" dirty="0" err="1">
                <a:solidFill>
                  <a:srgbClr val="7030A0"/>
                </a:solidFill>
              </a:rPr>
              <a:t>avant</a:t>
            </a:r>
            <a:r>
              <a:rPr sz="1200" b="1" u="sng" dirty="0">
                <a:solidFill>
                  <a:srgbClr val="7030A0"/>
                </a:solidFill>
              </a:rPr>
              <a:t> le </a:t>
            </a:r>
            <a:r>
              <a:rPr lang="fr-FR" sz="1200" b="1" u="sng" dirty="0">
                <a:solidFill>
                  <a:srgbClr val="7030A0"/>
                </a:solidFill>
              </a:rPr>
              <a:t>31 octobre 2019 </a:t>
            </a:r>
          </a:p>
          <a:p>
            <a:pPr marL="80639" algn="ctr">
              <a:defRPr/>
            </a:pPr>
            <a:r>
              <a:rPr lang="fr-FR" sz="1100" spc="-9" dirty="0">
                <a:solidFill>
                  <a:schemeClr val="accent1">
                    <a:lumMod val="50000"/>
                  </a:schemeClr>
                </a:solidFill>
                <a:latin typeface="Arial" panose="020B0604020202020204" pitchFamily="34" charset="0"/>
                <a:cs typeface="Arial" panose="020B0604020202020204" pitchFamily="34" charset="0"/>
              </a:rPr>
              <a:t>(éventuellement accompagné du règlement de l’adhésion </a:t>
            </a:r>
            <a:r>
              <a:rPr sz="1100" dirty="0">
                <a:solidFill>
                  <a:schemeClr val="accent1">
                    <a:lumMod val="50000"/>
                  </a:schemeClr>
                </a:solidFill>
                <a:latin typeface="Arial" panose="020B0604020202020204" pitchFamily="34" charset="0"/>
                <a:cs typeface="Arial" panose="020B0604020202020204" pitchFamily="34" charset="0"/>
              </a:rPr>
              <a:t>à l</a:t>
            </a:r>
            <a:r>
              <a:rPr sz="1100" spc="-4" dirty="0">
                <a:solidFill>
                  <a:schemeClr val="accent1">
                    <a:lumMod val="50000"/>
                  </a:schemeClr>
                </a:solidFill>
                <a:latin typeface="Arial" panose="020B0604020202020204" pitchFamily="34" charset="0"/>
                <a:cs typeface="Arial" panose="020B0604020202020204" pitchFamily="34" charset="0"/>
              </a:rPr>
              <a:t>’</a:t>
            </a:r>
            <a:r>
              <a:rPr sz="1100" spc="-9" dirty="0">
                <a:solidFill>
                  <a:schemeClr val="accent1">
                    <a:lumMod val="50000"/>
                  </a:schemeClr>
                </a:solidFill>
                <a:latin typeface="Arial" panose="020B0604020202020204" pitchFamily="34" charset="0"/>
                <a:cs typeface="Arial" panose="020B0604020202020204" pitchFamily="34" charset="0"/>
              </a:rPr>
              <a:t>ordre</a:t>
            </a:r>
            <a:r>
              <a:rPr sz="1100" spc="26" dirty="0">
                <a:solidFill>
                  <a:schemeClr val="accent1">
                    <a:lumMod val="50000"/>
                  </a:schemeClr>
                </a:solidFill>
                <a:latin typeface="Arial" panose="020B0604020202020204" pitchFamily="34" charset="0"/>
                <a:cs typeface="Arial" panose="020B0604020202020204" pitchFamily="34" charset="0"/>
              </a:rPr>
              <a:t> </a:t>
            </a:r>
            <a:r>
              <a:rPr sz="1100" dirty="0">
                <a:solidFill>
                  <a:schemeClr val="accent1">
                    <a:lumMod val="50000"/>
                  </a:schemeClr>
                </a:solidFill>
                <a:latin typeface="Arial" panose="020B0604020202020204" pitchFamily="34" charset="0"/>
                <a:cs typeface="Arial" panose="020B0604020202020204" pitchFamily="34" charset="0"/>
              </a:rPr>
              <a:t>de</a:t>
            </a:r>
            <a:r>
              <a:rPr sz="1100" spc="22" dirty="0">
                <a:solidFill>
                  <a:schemeClr val="accent1">
                    <a:lumMod val="50000"/>
                  </a:schemeClr>
                </a:solidFill>
                <a:latin typeface="Arial" panose="020B0604020202020204" pitchFamily="34" charset="0"/>
                <a:cs typeface="Arial" panose="020B0604020202020204" pitchFamily="34" charset="0"/>
              </a:rPr>
              <a:t> </a:t>
            </a:r>
            <a:r>
              <a:rPr sz="1100" dirty="0" err="1">
                <a:solidFill>
                  <a:schemeClr val="accent1">
                    <a:lumMod val="50000"/>
                  </a:schemeClr>
                </a:solidFill>
                <a:latin typeface="Arial" panose="020B0604020202020204" pitchFamily="34" charset="0"/>
                <a:cs typeface="Arial" panose="020B0604020202020204" pitchFamily="34" charset="0"/>
              </a:rPr>
              <a:t>l'</a:t>
            </a:r>
            <a:r>
              <a:rPr sz="1100" spc="-9" dirty="0" err="1">
                <a:solidFill>
                  <a:schemeClr val="accent1">
                    <a:lumMod val="50000"/>
                  </a:schemeClr>
                </a:solidFill>
                <a:latin typeface="Arial" panose="020B0604020202020204" pitchFamily="34" charset="0"/>
                <a:cs typeface="Arial" panose="020B0604020202020204" pitchFamily="34" charset="0"/>
              </a:rPr>
              <a:t>ATEE</a:t>
            </a:r>
            <a:r>
              <a:rPr lang="fr-FR" sz="1100" spc="-9" dirty="0">
                <a:solidFill>
                  <a:schemeClr val="accent1">
                    <a:lumMod val="50000"/>
                  </a:schemeClr>
                </a:solidFill>
                <a:latin typeface="Arial" panose="020B0604020202020204" pitchFamily="34" charset="0"/>
                <a:cs typeface="Arial" panose="020B0604020202020204" pitchFamily="34" charset="0"/>
              </a:rPr>
              <a:t>)</a:t>
            </a:r>
            <a:r>
              <a:rPr sz="1100" spc="-9" dirty="0">
                <a:solidFill>
                  <a:schemeClr val="accent1">
                    <a:lumMod val="50000"/>
                  </a:schemeClr>
                </a:solidFill>
                <a:latin typeface="Arial" panose="020B0604020202020204" pitchFamily="34" charset="0"/>
                <a:cs typeface="Arial" panose="020B0604020202020204" pitchFamily="34" charset="0"/>
              </a:rPr>
              <a:t>,</a:t>
            </a:r>
            <a:r>
              <a:rPr sz="1100" spc="4" dirty="0">
                <a:solidFill>
                  <a:schemeClr val="accent1">
                    <a:lumMod val="50000"/>
                  </a:schemeClr>
                </a:solidFill>
                <a:latin typeface="Arial" panose="020B0604020202020204" pitchFamily="34" charset="0"/>
                <a:cs typeface="Arial" panose="020B0604020202020204" pitchFamily="34" charset="0"/>
              </a:rPr>
              <a:t> </a:t>
            </a:r>
            <a:r>
              <a:rPr sz="1100" dirty="0">
                <a:solidFill>
                  <a:schemeClr val="accent1">
                    <a:lumMod val="50000"/>
                  </a:schemeClr>
                </a:solidFill>
                <a:latin typeface="Arial" panose="020B0604020202020204" pitchFamily="34" charset="0"/>
                <a:cs typeface="Arial" panose="020B0604020202020204" pitchFamily="34" charset="0"/>
              </a:rPr>
              <a:t>à </a:t>
            </a:r>
            <a:r>
              <a:rPr sz="1100" spc="-4" dirty="0">
                <a:solidFill>
                  <a:schemeClr val="accent1">
                    <a:lumMod val="50000"/>
                  </a:schemeClr>
                </a:solidFill>
                <a:latin typeface="Arial" panose="020B0604020202020204" pitchFamily="34" charset="0"/>
                <a:cs typeface="Arial" panose="020B0604020202020204" pitchFamily="34" charset="0"/>
              </a:rPr>
              <a:t>:</a:t>
            </a:r>
            <a:r>
              <a:rPr lang="fr-FR" sz="1100" spc="-4" dirty="0">
                <a:solidFill>
                  <a:schemeClr val="accent1">
                    <a:lumMod val="50000"/>
                  </a:schemeClr>
                </a:solidFill>
                <a:latin typeface="Arial" panose="020B0604020202020204" pitchFamily="34" charset="0"/>
                <a:cs typeface="Arial" panose="020B0604020202020204" pitchFamily="34" charset="0"/>
              </a:rPr>
              <a:t> </a:t>
            </a:r>
          </a:p>
          <a:p>
            <a:pPr marL="80639" algn="ctr">
              <a:defRPr/>
            </a:pPr>
            <a:r>
              <a:rPr lang="fr-FR" sz="1100" spc="-4" dirty="0">
                <a:solidFill>
                  <a:schemeClr val="accent1">
                    <a:lumMod val="50000"/>
                  </a:schemeClr>
                </a:solidFill>
                <a:latin typeface="Arial" panose="020B0604020202020204" pitchFamily="34" charset="0"/>
                <a:cs typeface="Arial" panose="020B0604020202020204" pitchFamily="34" charset="0"/>
              </a:rPr>
              <a:t>ATEE, 47 avenue Laplace 94117 - Arcueil Cedex </a:t>
            </a:r>
          </a:p>
          <a:p>
            <a:pPr marL="80639" algn="ctr">
              <a:defRPr/>
            </a:pPr>
            <a:r>
              <a:rPr lang="fr-FR" sz="1100" spc="-4" dirty="0">
                <a:solidFill>
                  <a:schemeClr val="accent1">
                    <a:lumMod val="50000"/>
                  </a:schemeClr>
                </a:solidFill>
                <a:latin typeface="Arial" panose="020B0604020202020204" pitchFamily="34" charset="0"/>
                <a:cs typeface="Arial" panose="020B0604020202020204" pitchFamily="34" charset="0"/>
              </a:rPr>
              <a:t>Contact : </a:t>
            </a:r>
            <a:r>
              <a:rPr lang="fr-FR" sz="1100" spc="-4" dirty="0">
                <a:solidFill>
                  <a:schemeClr val="accent1">
                    <a:lumMod val="50000"/>
                  </a:schemeClr>
                </a:solidFill>
                <a:latin typeface="Arial" panose="020B0604020202020204" pitchFamily="34" charset="0"/>
                <a:cs typeface="Arial" panose="020B0604020202020204" pitchFamily="34" charset="0"/>
                <a:hlinkClick r:id="rId2"/>
              </a:rPr>
              <a:t>wassila.p@atee.fr</a:t>
            </a:r>
            <a:r>
              <a:rPr lang="fr-FR" sz="1100" spc="-4" dirty="0">
                <a:solidFill>
                  <a:schemeClr val="accent1">
                    <a:lumMod val="50000"/>
                  </a:schemeClr>
                </a:solidFill>
                <a:latin typeface="Arial" panose="020B0604020202020204" pitchFamily="34" charset="0"/>
                <a:cs typeface="Arial" panose="020B0604020202020204" pitchFamily="34" charset="0"/>
              </a:rPr>
              <a:t> – Tél. : 01 46 56 35 42</a:t>
            </a:r>
          </a:p>
          <a:p>
            <a:pPr marL="80639" algn="ctr">
              <a:defRPr/>
            </a:pPr>
            <a:endParaRPr lang="fr-FR" sz="1100" spc="-4" dirty="0">
              <a:solidFill>
                <a:schemeClr val="accent1">
                  <a:lumMod val="50000"/>
                </a:schemeClr>
              </a:solidFill>
              <a:latin typeface="Arial" panose="020B0604020202020204" pitchFamily="34" charset="0"/>
              <a:cs typeface="Arial" panose="020B0604020202020204" pitchFamily="34" charset="0"/>
            </a:endParaRPr>
          </a:p>
        </p:txBody>
      </p:sp>
      <p:sp>
        <p:nvSpPr>
          <p:cNvPr id="12" name="object 7">
            <a:extLst>
              <a:ext uri="{FF2B5EF4-FFF2-40B4-BE49-F238E27FC236}">
                <a16:creationId xmlns:a16="http://schemas.microsoft.com/office/drawing/2014/main" id="{A1BEF54D-1001-4275-97A9-CE50F8C92252}"/>
              </a:ext>
            </a:extLst>
          </p:cNvPr>
          <p:cNvSpPr txBox="1">
            <a:spLocks noChangeArrowheads="1"/>
          </p:cNvSpPr>
          <p:nvPr/>
        </p:nvSpPr>
        <p:spPr bwMode="auto">
          <a:xfrm>
            <a:off x="29500" y="7321354"/>
            <a:ext cx="6798999" cy="154943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spcBef>
                <a:spcPct val="20000"/>
              </a:spcBef>
              <a:buChar char="•"/>
              <a:defRPr sz="3200">
                <a:solidFill>
                  <a:schemeClr val="tx1"/>
                </a:solidFill>
                <a:latin typeface="Arial" pitchFamily="34" charset="0"/>
              </a:defRPr>
            </a:lvl1pPr>
            <a:lvl2pPr marL="742950" indent="-285750" eaLnBrk="0" hangingPunct="0">
              <a:spcBef>
                <a:spcPct val="20000"/>
              </a:spcBef>
              <a:buChar char="–"/>
              <a:defRPr sz="2800">
                <a:solidFill>
                  <a:schemeClr val="tx1"/>
                </a:solidFill>
                <a:latin typeface="Arial" pitchFamily="34" charset="0"/>
              </a:defRPr>
            </a:lvl2pPr>
            <a:lvl3pPr marL="1143000" indent="-228600" eaLnBrk="0" hangingPunct="0">
              <a:spcBef>
                <a:spcPct val="20000"/>
              </a:spcBef>
              <a:buChar char="•"/>
              <a:defRPr sz="2400">
                <a:solidFill>
                  <a:schemeClr val="tx1"/>
                </a:solidFill>
                <a:latin typeface="Arial" pitchFamily="34" charset="0"/>
              </a:defRPr>
            </a:lvl3pPr>
            <a:lvl4pPr marL="1600200" indent="-228600" eaLnBrk="0" hangingPunct="0">
              <a:spcBef>
                <a:spcPct val="20000"/>
              </a:spcBef>
              <a:buChar char="–"/>
              <a:defRPr sz="2000">
                <a:solidFill>
                  <a:schemeClr val="tx1"/>
                </a:solidFill>
                <a:latin typeface="Arial" pitchFamily="34" charset="0"/>
              </a:defRPr>
            </a:lvl4pPr>
            <a:lvl5pPr marL="2057400" indent="-228600" eaLnBrk="0" hangingPunct="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eaLnBrk="1" hangingPunct="1">
              <a:spcBef>
                <a:spcPts val="0"/>
              </a:spcBef>
              <a:spcAft>
                <a:spcPts val="600"/>
              </a:spcAft>
              <a:buNone/>
            </a:pPr>
            <a:endParaRPr lang="fr-FR" altLang="fr-FR" sz="1139" dirty="0">
              <a:solidFill>
                <a:schemeClr val="accent1">
                  <a:lumMod val="50000"/>
                </a:schemeClr>
              </a:solidFill>
              <a:latin typeface="Calibri" pitchFamily="34" charset="0"/>
              <a:cs typeface="Calibri" pitchFamily="34" charset="0"/>
            </a:endParaRPr>
          </a:p>
          <a:p>
            <a:pPr lvl="1" eaLnBrk="1" hangingPunct="1">
              <a:spcBef>
                <a:spcPts val="0"/>
              </a:spcBef>
              <a:spcAft>
                <a:spcPts val="600"/>
              </a:spcAft>
              <a:buFont typeface="Wingdings" pitchFamily="2" charset="2"/>
              <a:buChar char=""/>
            </a:pPr>
            <a:r>
              <a:rPr lang="fr-FR" altLang="fr-FR" sz="1200" b="1" dirty="0">
                <a:solidFill>
                  <a:schemeClr val="accent1">
                    <a:lumMod val="50000"/>
                  </a:schemeClr>
                </a:solidFill>
                <a:latin typeface="Calibri" pitchFamily="34" charset="0"/>
                <a:cs typeface="Calibri" pitchFamily="34" charset="0"/>
              </a:rPr>
              <a:t> Je suis adhérent ATEE, manifestation gratuite -  n° adhérent: __________</a:t>
            </a:r>
          </a:p>
          <a:p>
            <a:pPr lvl="1" eaLnBrk="1" hangingPunct="1">
              <a:spcBef>
                <a:spcPts val="0"/>
              </a:spcBef>
              <a:spcAft>
                <a:spcPts val="600"/>
              </a:spcAft>
              <a:buFont typeface="Wingdings" pitchFamily="2" charset="2"/>
              <a:buChar char=""/>
            </a:pPr>
            <a:r>
              <a:rPr lang="fr-FR" altLang="fr-FR" sz="1200" b="1" dirty="0">
                <a:solidFill>
                  <a:schemeClr val="accent1">
                    <a:lumMod val="50000"/>
                  </a:schemeClr>
                </a:solidFill>
                <a:latin typeface="Calibri" pitchFamily="34" charset="0"/>
                <a:cs typeface="Calibri" pitchFamily="34" charset="0"/>
              </a:rPr>
              <a:t> Je ne suis pas adhérent ATEE, je joins un chèque de 58 € TTC (dont 9,67€ TVA 20%)</a:t>
            </a:r>
          </a:p>
          <a:p>
            <a:pPr lvl="1" eaLnBrk="1" hangingPunct="1">
              <a:lnSpc>
                <a:spcPts val="1160"/>
              </a:lnSpc>
              <a:spcBef>
                <a:spcPts val="0"/>
              </a:spcBef>
              <a:spcAft>
                <a:spcPts val="600"/>
              </a:spcAft>
              <a:buFont typeface="Wingdings" pitchFamily="2" charset="2"/>
              <a:buChar char=""/>
            </a:pPr>
            <a:r>
              <a:rPr lang="fr-FR" altLang="fr-FR" sz="1200" b="1" dirty="0">
                <a:solidFill>
                  <a:schemeClr val="accent1">
                    <a:lumMod val="50000"/>
                  </a:schemeClr>
                </a:solidFill>
                <a:latin typeface="Calibri" pitchFamily="34" charset="0"/>
                <a:cs typeface="Calibri" pitchFamily="34" charset="0"/>
              </a:rPr>
              <a:t> Je profite de la présente pour adhérer en 2020 à l’ATEE*, je joins un chèque de 88 €</a:t>
            </a:r>
          </a:p>
          <a:p>
            <a:pPr lvl="1" eaLnBrk="1" hangingPunct="1">
              <a:lnSpc>
                <a:spcPts val="909"/>
              </a:lnSpc>
              <a:spcBef>
                <a:spcPts val="0"/>
              </a:spcBef>
              <a:spcAft>
                <a:spcPts val="600"/>
              </a:spcAft>
              <a:buNone/>
            </a:pPr>
            <a:r>
              <a:rPr lang="fr-FR" altLang="fr-FR" sz="1200" b="1" dirty="0">
                <a:solidFill>
                  <a:schemeClr val="accent1">
                    <a:lumMod val="50000"/>
                  </a:schemeClr>
                </a:solidFill>
                <a:latin typeface="Calibri" pitchFamily="34" charset="0"/>
                <a:cs typeface="Calibri" pitchFamily="34" charset="0"/>
              </a:rPr>
              <a:t>         * et </a:t>
            </a:r>
            <a:r>
              <a:rPr lang="fr-FR" altLang="fr-FR" sz="1200" b="1" u="sng" dirty="0">
                <a:solidFill>
                  <a:schemeClr val="accent1">
                    <a:lumMod val="50000"/>
                  </a:schemeClr>
                </a:solidFill>
                <a:latin typeface="Calibri" pitchFamily="34" charset="0"/>
                <a:cs typeface="Calibri" pitchFamily="34" charset="0"/>
              </a:rPr>
              <a:t>bénéficier de la gratuité des colloques </a:t>
            </a:r>
          </a:p>
          <a:p>
            <a:pPr eaLnBrk="1" hangingPunct="1">
              <a:lnSpc>
                <a:spcPts val="909"/>
              </a:lnSpc>
              <a:spcBef>
                <a:spcPct val="0"/>
              </a:spcBef>
              <a:buNone/>
            </a:pPr>
            <a:endParaRPr lang="fr-FR" altLang="fr-FR" sz="1139" dirty="0">
              <a:solidFill>
                <a:schemeClr val="accent1">
                  <a:lumMod val="50000"/>
                </a:schemeClr>
              </a:solidFill>
              <a:latin typeface="Calibri" pitchFamily="34" charset="0"/>
              <a:cs typeface="Calibri" pitchFamily="34" charset="0"/>
            </a:endParaRPr>
          </a:p>
          <a:p>
            <a:pPr eaLnBrk="1" hangingPunct="1">
              <a:lnSpc>
                <a:spcPts val="909"/>
              </a:lnSpc>
              <a:spcBef>
                <a:spcPct val="0"/>
              </a:spcBef>
              <a:buNone/>
            </a:pPr>
            <a:r>
              <a:rPr lang="fr-FR" altLang="fr-FR" sz="900" b="1" dirty="0">
                <a:solidFill>
                  <a:schemeClr val="accent1">
                    <a:lumMod val="50000"/>
                  </a:schemeClr>
                </a:solidFill>
                <a:latin typeface="Calibri" pitchFamily="34" charset="0"/>
                <a:cs typeface="Calibri" pitchFamily="34" charset="0"/>
              </a:rPr>
              <a:t>*coût de l’adhésion annuelle 88 € non assujetti à TVA; les enseignants, les retraités, les étudiants et les demandeurs d’emploi bénéficient de conditions particulières, consulter le site internet </a:t>
            </a:r>
            <a:r>
              <a:rPr lang="fr-FR" altLang="fr-FR" sz="900" b="1" dirty="0">
                <a:solidFill>
                  <a:schemeClr val="accent1">
                    <a:lumMod val="50000"/>
                  </a:schemeClr>
                </a:solidFill>
                <a:latin typeface="Calibri" pitchFamily="34" charset="0"/>
                <a:cs typeface="Calibri" pitchFamily="34" charset="0"/>
                <a:hlinkClick r:id="rId3"/>
              </a:rPr>
              <a:t>www.atee.fr</a:t>
            </a:r>
            <a:endParaRPr lang="fr-FR" altLang="fr-FR" sz="900" b="1" dirty="0">
              <a:solidFill>
                <a:schemeClr val="accent1">
                  <a:lumMod val="50000"/>
                </a:schemeClr>
              </a:solidFill>
              <a:latin typeface="Calibri" pitchFamily="34" charset="0"/>
              <a:cs typeface="Calibri" pitchFamily="34" charset="0"/>
            </a:endParaRPr>
          </a:p>
        </p:txBody>
      </p:sp>
      <p:sp>
        <p:nvSpPr>
          <p:cNvPr id="13" name="ZoneTexte 12">
            <a:extLst>
              <a:ext uri="{FF2B5EF4-FFF2-40B4-BE49-F238E27FC236}">
                <a16:creationId xmlns:a16="http://schemas.microsoft.com/office/drawing/2014/main" id="{3B3D6AA1-81BA-4C93-AB19-166BDCB603BD}"/>
              </a:ext>
            </a:extLst>
          </p:cNvPr>
          <p:cNvSpPr txBox="1">
            <a:spLocks noChangeArrowheads="1"/>
          </p:cNvSpPr>
          <p:nvPr/>
        </p:nvSpPr>
        <p:spPr bwMode="auto">
          <a:xfrm>
            <a:off x="-3424" y="5401547"/>
            <a:ext cx="6739994" cy="1965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349" tIns="45675" rIns="91349" bIns="45675">
            <a:spAutoFit/>
          </a:bodyPr>
          <a:lstStyle>
            <a:lvl1pPr eaLnBrk="0" hangingPunct="0">
              <a:defRPr sz="1900">
                <a:solidFill>
                  <a:schemeClr val="tx1"/>
                </a:solidFill>
                <a:latin typeface="Calibri" pitchFamily="34" charset="0"/>
                <a:cs typeface="Arial" charset="0"/>
              </a:defRPr>
            </a:lvl1pPr>
            <a:lvl2pPr marL="742950" indent="-285750" eaLnBrk="0" hangingPunct="0">
              <a:defRPr sz="1900">
                <a:solidFill>
                  <a:schemeClr val="tx1"/>
                </a:solidFill>
                <a:latin typeface="Calibri" pitchFamily="34" charset="0"/>
                <a:cs typeface="Arial" charset="0"/>
              </a:defRPr>
            </a:lvl2pPr>
            <a:lvl3pPr marL="1143000" indent="-228600" eaLnBrk="0" hangingPunct="0">
              <a:defRPr sz="1900">
                <a:solidFill>
                  <a:schemeClr val="tx1"/>
                </a:solidFill>
                <a:latin typeface="Calibri" pitchFamily="34" charset="0"/>
                <a:cs typeface="Arial" charset="0"/>
              </a:defRPr>
            </a:lvl3pPr>
            <a:lvl4pPr marL="1600200" indent="-228600" eaLnBrk="0" hangingPunct="0">
              <a:defRPr sz="1900">
                <a:solidFill>
                  <a:schemeClr val="tx1"/>
                </a:solidFill>
                <a:latin typeface="Calibri" pitchFamily="34" charset="0"/>
                <a:cs typeface="Arial" charset="0"/>
              </a:defRPr>
            </a:lvl4pPr>
            <a:lvl5pPr marL="2057400" indent="-228600" eaLnBrk="0" hangingPunct="0">
              <a:defRPr sz="1900">
                <a:solidFill>
                  <a:schemeClr val="tx1"/>
                </a:solidFill>
                <a:latin typeface="Calibri" pitchFamily="34" charset="0"/>
                <a:cs typeface="Arial" charset="0"/>
              </a:defRPr>
            </a:lvl5pPr>
            <a:lvl6pPr marL="2514600" indent="-228600" defTabSz="911225" eaLnBrk="0" fontAlgn="base" hangingPunct="0">
              <a:spcBef>
                <a:spcPct val="0"/>
              </a:spcBef>
              <a:spcAft>
                <a:spcPct val="0"/>
              </a:spcAft>
              <a:defRPr sz="1900">
                <a:solidFill>
                  <a:schemeClr val="tx1"/>
                </a:solidFill>
                <a:latin typeface="Calibri" pitchFamily="34" charset="0"/>
                <a:cs typeface="Arial" charset="0"/>
              </a:defRPr>
            </a:lvl6pPr>
            <a:lvl7pPr marL="2971800" indent="-228600" defTabSz="911225" eaLnBrk="0" fontAlgn="base" hangingPunct="0">
              <a:spcBef>
                <a:spcPct val="0"/>
              </a:spcBef>
              <a:spcAft>
                <a:spcPct val="0"/>
              </a:spcAft>
              <a:defRPr sz="1900">
                <a:solidFill>
                  <a:schemeClr val="tx1"/>
                </a:solidFill>
                <a:latin typeface="Calibri" pitchFamily="34" charset="0"/>
                <a:cs typeface="Arial" charset="0"/>
              </a:defRPr>
            </a:lvl7pPr>
            <a:lvl8pPr marL="3429000" indent="-228600" defTabSz="911225" eaLnBrk="0" fontAlgn="base" hangingPunct="0">
              <a:spcBef>
                <a:spcPct val="0"/>
              </a:spcBef>
              <a:spcAft>
                <a:spcPct val="0"/>
              </a:spcAft>
              <a:defRPr sz="1900">
                <a:solidFill>
                  <a:schemeClr val="tx1"/>
                </a:solidFill>
                <a:latin typeface="Calibri" pitchFamily="34" charset="0"/>
                <a:cs typeface="Arial" charset="0"/>
              </a:defRPr>
            </a:lvl8pPr>
            <a:lvl9pPr marL="3886200" indent="-228600" defTabSz="911225" eaLnBrk="0" fontAlgn="base" hangingPunct="0">
              <a:spcBef>
                <a:spcPct val="0"/>
              </a:spcBef>
              <a:spcAft>
                <a:spcPct val="0"/>
              </a:spcAft>
              <a:defRPr sz="1900">
                <a:solidFill>
                  <a:schemeClr val="tx1"/>
                </a:solidFill>
                <a:latin typeface="Calibri" pitchFamily="34" charset="0"/>
                <a:cs typeface="Arial" charset="0"/>
              </a:defRPr>
            </a:lvl9pPr>
          </a:lstStyle>
          <a:p>
            <a:pPr eaLnBrk="1" hangingPunct="1"/>
            <a:r>
              <a:rPr lang="fr-FR" altLang="fr-FR" sz="1226" u="sng" dirty="0">
                <a:solidFill>
                  <a:schemeClr val="accent1">
                    <a:lumMod val="50000"/>
                  </a:schemeClr>
                </a:solidFill>
              </a:rPr>
              <a:t>Prénom / Nom				                                    ____   __                             </a:t>
            </a:r>
          </a:p>
          <a:p>
            <a:pPr eaLnBrk="1" hangingPunct="1"/>
            <a:r>
              <a:rPr lang="fr-FR" altLang="fr-FR" sz="1226" dirty="0">
                <a:solidFill>
                  <a:schemeClr val="accent1">
                    <a:lumMod val="50000"/>
                  </a:schemeClr>
                </a:solidFill>
              </a:rPr>
              <a:t> </a:t>
            </a:r>
          </a:p>
          <a:p>
            <a:pPr eaLnBrk="1" hangingPunct="1"/>
            <a:r>
              <a:rPr lang="fr-FR" altLang="fr-FR" sz="1226" u="sng" dirty="0">
                <a:solidFill>
                  <a:schemeClr val="accent1">
                    <a:lumMod val="50000"/>
                  </a:schemeClr>
                </a:solidFill>
              </a:rPr>
              <a:t>Société 						          ____ ___</a:t>
            </a:r>
            <a:endParaRPr lang="fr-FR" altLang="fr-FR" sz="1226" dirty="0">
              <a:solidFill>
                <a:schemeClr val="accent1">
                  <a:lumMod val="50000"/>
                </a:schemeClr>
              </a:solidFill>
            </a:endParaRPr>
          </a:p>
          <a:p>
            <a:pPr eaLnBrk="1" hangingPunct="1"/>
            <a:r>
              <a:rPr lang="fr-FR" altLang="fr-FR" sz="1226" dirty="0">
                <a:solidFill>
                  <a:schemeClr val="accent1">
                    <a:lumMod val="50000"/>
                  </a:schemeClr>
                </a:solidFill>
              </a:rPr>
              <a:t> </a:t>
            </a:r>
          </a:p>
          <a:p>
            <a:pPr eaLnBrk="1" hangingPunct="1"/>
            <a:r>
              <a:rPr lang="fr-FR" altLang="fr-FR" sz="1226" u="sng" dirty="0">
                <a:solidFill>
                  <a:schemeClr val="accent1">
                    <a:lumMod val="50000"/>
                  </a:schemeClr>
                </a:solidFill>
              </a:rPr>
              <a:t>Adresse						          _______</a:t>
            </a:r>
          </a:p>
          <a:p>
            <a:pPr eaLnBrk="1" hangingPunct="1"/>
            <a:r>
              <a:rPr lang="fr-FR" altLang="fr-FR" sz="1226" dirty="0">
                <a:solidFill>
                  <a:schemeClr val="accent1">
                    <a:lumMod val="50000"/>
                  </a:schemeClr>
                </a:solidFill>
              </a:rPr>
              <a:t> </a:t>
            </a:r>
            <a:endParaRPr lang="fr-FR" altLang="fr-FR" sz="1226" u="sng" dirty="0">
              <a:solidFill>
                <a:schemeClr val="accent1">
                  <a:lumMod val="50000"/>
                </a:schemeClr>
              </a:solidFill>
            </a:endParaRPr>
          </a:p>
          <a:p>
            <a:pPr eaLnBrk="1" hangingPunct="1"/>
            <a:r>
              <a:rPr lang="fr-FR" altLang="fr-FR" sz="1226" u="sng" dirty="0">
                <a:solidFill>
                  <a:schemeClr val="accent1">
                    <a:lumMod val="50000"/>
                  </a:schemeClr>
                </a:solidFill>
              </a:rPr>
              <a:t>Code postal 				Ville 	        ___________________                            </a:t>
            </a:r>
            <a:r>
              <a:rPr lang="fr-FR" altLang="fr-FR" sz="1226" dirty="0">
                <a:solidFill>
                  <a:schemeClr val="accent1">
                    <a:lumMod val="50000"/>
                  </a:schemeClr>
                </a:solidFill>
              </a:rPr>
              <a:t>	</a:t>
            </a:r>
          </a:p>
          <a:p>
            <a:pPr eaLnBrk="1" hangingPunct="1"/>
            <a:r>
              <a:rPr lang="fr-FR" altLang="fr-FR" sz="1226" u="sng" dirty="0">
                <a:solidFill>
                  <a:schemeClr val="accent1">
                    <a:lumMod val="50000"/>
                  </a:schemeClr>
                </a:solidFill>
              </a:rPr>
              <a:t>Tél. 		N° ADH		Email		          _______</a:t>
            </a:r>
          </a:p>
          <a:p>
            <a:pPr eaLnBrk="1" hangingPunct="1"/>
            <a:endParaRPr lang="fr-FR" altLang="fr-FR" sz="1139" dirty="0">
              <a:solidFill>
                <a:schemeClr val="accent1">
                  <a:lumMod val="50000"/>
                </a:schemeClr>
              </a:solidFill>
            </a:endParaRPr>
          </a:p>
        </p:txBody>
      </p:sp>
      <p:pic>
        <p:nvPicPr>
          <p:cNvPr id="6" name="Image 5">
            <a:extLst>
              <a:ext uri="{FF2B5EF4-FFF2-40B4-BE49-F238E27FC236}">
                <a16:creationId xmlns:a16="http://schemas.microsoft.com/office/drawing/2014/main" id="{CF6E7F7F-0B4F-4FF4-B773-A845A6758CC2}"/>
              </a:ext>
            </a:extLst>
          </p:cNvPr>
          <p:cNvPicPr>
            <a:picLocks noChangeAspect="1"/>
          </p:cNvPicPr>
          <p:nvPr/>
        </p:nvPicPr>
        <p:blipFill>
          <a:blip r:embed="rId4"/>
          <a:stretch>
            <a:fillRect/>
          </a:stretch>
        </p:blipFill>
        <p:spPr>
          <a:xfrm>
            <a:off x="464569" y="772069"/>
            <a:ext cx="2439780" cy="2801236"/>
          </a:xfrm>
          <a:prstGeom prst="rect">
            <a:avLst/>
          </a:prstGeom>
          <a:ln w="28575">
            <a:solidFill>
              <a:schemeClr val="tx1"/>
            </a:solidFill>
          </a:ln>
        </p:spPr>
      </p:pic>
      <p:sp>
        <p:nvSpPr>
          <p:cNvPr id="7" name="Rectangle 6">
            <a:extLst>
              <a:ext uri="{FF2B5EF4-FFF2-40B4-BE49-F238E27FC236}">
                <a16:creationId xmlns:a16="http://schemas.microsoft.com/office/drawing/2014/main" id="{44E82C08-4ABE-4B63-A8F1-CFCF27B18B19}"/>
              </a:ext>
            </a:extLst>
          </p:cNvPr>
          <p:cNvSpPr/>
          <p:nvPr/>
        </p:nvSpPr>
        <p:spPr>
          <a:xfrm>
            <a:off x="3392431" y="836273"/>
            <a:ext cx="2196810" cy="1169551"/>
          </a:xfrm>
          <a:prstGeom prst="rect">
            <a:avLst/>
          </a:prstGeom>
          <a:ln w="19050">
            <a:solidFill>
              <a:schemeClr val="tx1"/>
            </a:solidFill>
          </a:ln>
        </p:spPr>
        <p:txBody>
          <a:bodyPr wrap="square">
            <a:spAutoFit/>
          </a:bodyPr>
          <a:lstStyle/>
          <a:p>
            <a:r>
              <a:rPr lang="fr-FR" sz="1000" b="1" dirty="0">
                <a:solidFill>
                  <a:srgbClr val="7030A0"/>
                </a:solidFill>
              </a:rPr>
              <a:t>CCI Occitanie </a:t>
            </a:r>
          </a:p>
          <a:p>
            <a:r>
              <a:rPr lang="fr-FR" sz="1000" b="1" dirty="0">
                <a:solidFill>
                  <a:srgbClr val="7030A0"/>
                </a:solidFill>
              </a:rPr>
              <a:t>Chambre de Commerce et d’Industrie </a:t>
            </a:r>
          </a:p>
          <a:p>
            <a:r>
              <a:rPr lang="fr-FR" sz="1000" b="1" dirty="0">
                <a:solidFill>
                  <a:srgbClr val="7030A0"/>
                </a:solidFill>
              </a:rPr>
              <a:t>de Région Occitanie </a:t>
            </a:r>
          </a:p>
          <a:p>
            <a:r>
              <a:rPr lang="fr-FR" sz="1000" b="1" dirty="0">
                <a:solidFill>
                  <a:srgbClr val="7030A0"/>
                </a:solidFill>
              </a:rPr>
              <a:t>5, rue Dieudonné Costes </a:t>
            </a:r>
          </a:p>
          <a:p>
            <a:r>
              <a:rPr lang="fr-FR" sz="1000" b="1" dirty="0">
                <a:solidFill>
                  <a:srgbClr val="7030A0"/>
                </a:solidFill>
              </a:rPr>
              <a:t>31700 BLAGNAC</a:t>
            </a:r>
          </a:p>
          <a:p>
            <a:r>
              <a:rPr lang="de-DE" sz="1000" b="1" dirty="0">
                <a:solidFill>
                  <a:srgbClr val="7030A0"/>
                </a:solidFill>
              </a:rPr>
              <a:t>Tel: 05 62 74 20 00 </a:t>
            </a:r>
          </a:p>
          <a:p>
            <a:r>
              <a:rPr lang="fr-FR" sz="1000" b="1" dirty="0">
                <a:solidFill>
                  <a:srgbClr val="7030A0"/>
                </a:solidFill>
              </a:rPr>
              <a:t>Fax: 05 62 74 20 20 </a:t>
            </a:r>
          </a:p>
        </p:txBody>
      </p:sp>
      <p:sp>
        <p:nvSpPr>
          <p:cNvPr id="3" name="ZoneTexte 2">
            <a:extLst>
              <a:ext uri="{FF2B5EF4-FFF2-40B4-BE49-F238E27FC236}">
                <a16:creationId xmlns:a16="http://schemas.microsoft.com/office/drawing/2014/main" id="{E3CD03D5-CF78-4BF0-A650-A89698CA1F38}"/>
              </a:ext>
            </a:extLst>
          </p:cNvPr>
          <p:cNvSpPr txBox="1"/>
          <p:nvPr/>
        </p:nvSpPr>
        <p:spPr>
          <a:xfrm>
            <a:off x="5345486" y="119327"/>
            <a:ext cx="1231234" cy="307777"/>
          </a:xfrm>
          <a:prstGeom prst="rect">
            <a:avLst/>
          </a:prstGeom>
          <a:noFill/>
        </p:spPr>
        <p:txBody>
          <a:bodyPr wrap="none" rtlCol="0">
            <a:spAutoFit/>
          </a:bodyPr>
          <a:lstStyle/>
          <a:p>
            <a:r>
              <a:rPr lang="fr-FR" sz="1400" b="1" dirty="0"/>
              <a:t>PLAN D’ACCES</a:t>
            </a:r>
          </a:p>
        </p:txBody>
      </p:sp>
      <p:cxnSp>
        <p:nvCxnSpPr>
          <p:cNvPr id="5" name="Connecteur droit 4">
            <a:extLst>
              <a:ext uri="{FF2B5EF4-FFF2-40B4-BE49-F238E27FC236}">
                <a16:creationId xmlns:a16="http://schemas.microsoft.com/office/drawing/2014/main" id="{052042EB-F538-4C57-B84B-7AD8810156EE}"/>
              </a:ext>
            </a:extLst>
          </p:cNvPr>
          <p:cNvCxnSpPr/>
          <p:nvPr/>
        </p:nvCxnSpPr>
        <p:spPr>
          <a:xfrm>
            <a:off x="4018518" y="387438"/>
            <a:ext cx="2806943" cy="0"/>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a16="http://schemas.microsoft.com/office/drawing/2014/main" id="{198DA6E0-E2A8-4013-B702-76B9A6CFE03B}"/>
              </a:ext>
            </a:extLst>
          </p:cNvPr>
          <p:cNvCxnSpPr>
            <a:cxnSpLocks/>
          </p:cNvCxnSpPr>
          <p:nvPr/>
        </p:nvCxnSpPr>
        <p:spPr>
          <a:xfrm>
            <a:off x="6567602" y="79661"/>
            <a:ext cx="0" cy="1468003"/>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4" name="Connecteur droit avec flèche 13">
            <a:extLst>
              <a:ext uri="{FF2B5EF4-FFF2-40B4-BE49-F238E27FC236}">
                <a16:creationId xmlns:a16="http://schemas.microsoft.com/office/drawing/2014/main" id="{28DE3494-3267-4298-A222-98ECB86F2E28}"/>
              </a:ext>
            </a:extLst>
          </p:cNvPr>
          <p:cNvCxnSpPr>
            <a:cxnSpLocks/>
            <a:stCxn id="7" idx="1"/>
          </p:cNvCxnSpPr>
          <p:nvPr/>
        </p:nvCxnSpPr>
        <p:spPr>
          <a:xfrm flipH="1">
            <a:off x="1493389" y="1421049"/>
            <a:ext cx="1899042" cy="124326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15">
            <a:extLst>
              <a:ext uri="{FF2B5EF4-FFF2-40B4-BE49-F238E27FC236}">
                <a16:creationId xmlns:a16="http://schemas.microsoft.com/office/drawing/2014/main" id="{D489EC78-B422-4F22-82F9-3C3A6167BB8E}"/>
              </a:ext>
            </a:extLst>
          </p:cNvPr>
          <p:cNvCxnSpPr>
            <a:cxnSpLocks/>
          </p:cNvCxnSpPr>
          <p:nvPr/>
        </p:nvCxnSpPr>
        <p:spPr>
          <a:xfrm>
            <a:off x="29500" y="4037299"/>
            <a:ext cx="24482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Connecteur droit 19">
            <a:extLst>
              <a:ext uri="{FF2B5EF4-FFF2-40B4-BE49-F238E27FC236}">
                <a16:creationId xmlns:a16="http://schemas.microsoft.com/office/drawing/2014/main" id="{C5CD6432-368A-4065-A635-907756BD9E78}"/>
              </a:ext>
            </a:extLst>
          </p:cNvPr>
          <p:cNvCxnSpPr/>
          <p:nvPr/>
        </p:nvCxnSpPr>
        <p:spPr>
          <a:xfrm>
            <a:off x="464569" y="3729522"/>
            <a:ext cx="0" cy="1288041"/>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pic>
        <p:nvPicPr>
          <p:cNvPr id="15" name="Image 14">
            <a:hlinkClick r:id="rId5"/>
            <a:extLst>
              <a:ext uri="{FF2B5EF4-FFF2-40B4-BE49-F238E27FC236}">
                <a16:creationId xmlns:a16="http://schemas.microsoft.com/office/drawing/2014/main" id="{E11E1F27-4F92-42CF-B5AE-D56BD62371A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21990" y="4475411"/>
            <a:ext cx="380502" cy="193178"/>
          </a:xfrm>
          <a:prstGeom prst="rect">
            <a:avLst/>
          </a:prstGeom>
        </p:spPr>
      </p:pic>
      <p:sp>
        <p:nvSpPr>
          <p:cNvPr id="4" name="Rectangle 3">
            <a:extLst>
              <a:ext uri="{FF2B5EF4-FFF2-40B4-BE49-F238E27FC236}">
                <a16:creationId xmlns:a16="http://schemas.microsoft.com/office/drawing/2014/main" id="{21CBAABF-033A-4F01-A829-34D66C5E7C30}"/>
              </a:ext>
            </a:extLst>
          </p:cNvPr>
          <p:cNvSpPr/>
          <p:nvPr/>
        </p:nvSpPr>
        <p:spPr>
          <a:xfrm>
            <a:off x="302002" y="4116984"/>
            <a:ext cx="6408706" cy="276999"/>
          </a:xfrm>
          <a:prstGeom prst="rect">
            <a:avLst/>
          </a:prstGeom>
        </p:spPr>
        <p:txBody>
          <a:bodyPr wrap="square">
            <a:spAutoFit/>
          </a:bodyPr>
          <a:lstStyle/>
          <a:p>
            <a:pPr algn="ctr"/>
            <a:r>
              <a:rPr lang="fr-FR" sz="1200" b="1" dirty="0">
                <a:solidFill>
                  <a:srgbClr val="7030A0"/>
                </a:solidFill>
              </a:rPr>
              <a:t>Digitalisation : quels enjeux énergétiques et environnementaux ? Du 7 novembre 2019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34" name="Groupe 6"/>
          <p:cNvGrpSpPr>
            <a:grpSpLocks/>
          </p:cNvGrpSpPr>
          <p:nvPr/>
        </p:nvGrpSpPr>
        <p:grpSpPr bwMode="auto">
          <a:xfrm>
            <a:off x="116612" y="0"/>
            <a:ext cx="6655364" cy="8988560"/>
            <a:chOff x="-1588" y="0"/>
            <a:chExt cx="7598643" cy="10511284"/>
          </a:xfrm>
        </p:grpSpPr>
        <p:cxnSp>
          <p:nvCxnSpPr>
            <p:cNvPr id="2" name="Connecteur droit 1"/>
            <p:cNvCxnSpPr/>
            <p:nvPr/>
          </p:nvCxnSpPr>
          <p:spPr>
            <a:xfrm>
              <a:off x="0" y="0"/>
              <a:ext cx="914313" cy="0"/>
            </a:xfrm>
            <a:prstGeom prst="line">
              <a:avLst/>
            </a:prstGeom>
            <a:ln w="0" cap="flat" cmpd="sng" algn="ctr">
              <a:solidFill>
                <a:srgbClr val="FBFFFF"/>
              </a:solidFill>
              <a:prstDash val="solid"/>
              <a:miter lim="800000"/>
              <a:headEnd type="none" w="med" len="med"/>
              <a:tailEnd type="none" w="med" len="med"/>
            </a:ln>
            <a:effectLst/>
          </p:spPr>
          <p:style>
            <a:lnRef idx="1">
              <a:schemeClr val="accent1"/>
            </a:lnRef>
            <a:fillRef idx="0">
              <a:schemeClr val="accent1"/>
            </a:fillRef>
            <a:effectRef idx="0">
              <a:schemeClr val="accent1"/>
            </a:effectRef>
            <a:fontRef idx="minor">
              <a:schemeClr val="tx1"/>
            </a:fontRef>
          </p:style>
        </p:cxnSp>
        <p:sp>
          <p:nvSpPr>
            <p:cNvPr id="6147" name="ZoneTexte 2"/>
            <p:cNvSpPr txBox="1">
              <a:spLocks noChangeArrowheads="1"/>
            </p:cNvSpPr>
            <p:nvPr/>
          </p:nvSpPr>
          <p:spPr bwMode="auto">
            <a:xfrm>
              <a:off x="609542" y="2440365"/>
              <a:ext cx="6219236" cy="8016756"/>
            </a:xfrm>
            <a:prstGeom prst="rect">
              <a:avLst/>
            </a:prstGeom>
            <a:noFill/>
            <a:ln>
              <a:noFill/>
            </a:ln>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just" defTabSz="400416" eaLnBrk="0" hangingPunct="0">
                <a:defRPr/>
              </a:pPr>
              <a:r>
                <a:rPr lang="fr-FR" altLang="fr-FR" sz="1139" b="1" dirty="0">
                  <a:solidFill>
                    <a:srgbClr val="4472C4">
                      <a:lumMod val="75000"/>
                    </a:srgbClr>
                  </a:solidFill>
                  <a:latin typeface="Calibri"/>
                </a:rPr>
                <a:t>L’ATEE s’engage pour faire progresser la maîtrise de l’énergie et pour la réduction des émissions de gaz à effet de serre.</a:t>
              </a:r>
            </a:p>
            <a:p>
              <a:pPr algn="just" defTabSz="400416" eaLnBrk="0" hangingPunct="0">
                <a:defRPr/>
              </a:pPr>
              <a:endParaRPr lang="fr-FR" altLang="fr-FR" sz="963" dirty="0">
                <a:solidFill>
                  <a:srgbClr val="000000"/>
                </a:solidFill>
                <a:latin typeface="Calibri"/>
              </a:endParaRPr>
            </a:p>
            <a:p>
              <a:pPr algn="just" defTabSz="400416" eaLnBrk="0" hangingPunct="0">
                <a:defRPr/>
              </a:pPr>
              <a:r>
                <a:rPr lang="fr-FR" altLang="fr-FR" sz="963" b="1" dirty="0">
                  <a:solidFill>
                    <a:srgbClr val="000000"/>
                  </a:solidFill>
                  <a:latin typeface="Calibri"/>
                </a:rPr>
                <a:t>L’objectif de l’Association est de favoriser une plus grande maitrise de l’énergie dans les entreprises et les collectivités et, plus généralement, d’aider les utilisateurs d’énergie à mieux connaître les actions possibles pour économiser et bien gérer l’énergie, ceci afin de concourir à l’objectif national de lutte pour la réduction des gaz à effet de serre, tout en améliorant leur propre rentabilité. Elle compte 2200 adhérents.</a:t>
              </a:r>
            </a:p>
            <a:p>
              <a:pPr defTabSz="400416" eaLnBrk="0" hangingPunct="0">
                <a:defRPr/>
              </a:pPr>
              <a:endParaRPr lang="fr-FR" altLang="fr-FR" sz="963" dirty="0">
                <a:solidFill>
                  <a:srgbClr val="000000"/>
                </a:solidFill>
                <a:latin typeface="Calibri"/>
              </a:endParaRPr>
            </a:p>
            <a:p>
              <a:pPr marL="150156" indent="-150156" defTabSz="400416" eaLnBrk="0" hangingPunct="0">
                <a:buFont typeface="Arial" panose="020B0604020202020204" pitchFamily="34" charset="0"/>
                <a:buChar char="•"/>
                <a:defRPr/>
              </a:pPr>
              <a:r>
                <a:rPr lang="fr-FR" altLang="fr-FR" sz="963" dirty="0">
                  <a:solidFill>
                    <a:srgbClr val="000000"/>
                  </a:solidFill>
                  <a:latin typeface="Calibri"/>
                </a:rPr>
                <a:t>L’ATEE rassemble les acteurs de la chaîne énergétique pour confronter les points de vue et capitaliser les retours d’expériences. Elle rassemble ainsi des personnes ayant des préoccupations similaires et venant d’horizons différents, pour permettre à chacun d’eux d’être mieux informé et plus efficace.</a:t>
              </a:r>
            </a:p>
            <a:p>
              <a:pPr marL="150156" indent="-150156" defTabSz="400416" eaLnBrk="0" hangingPunct="0">
                <a:buFont typeface="Arial" panose="020B0604020202020204" pitchFamily="34" charset="0"/>
                <a:buChar char="•"/>
                <a:defRPr/>
              </a:pPr>
              <a:endParaRPr lang="fr-FR" altLang="fr-FR" sz="963" dirty="0">
                <a:solidFill>
                  <a:srgbClr val="000000"/>
                </a:solidFill>
                <a:latin typeface="Calibri"/>
              </a:endParaRPr>
            </a:p>
            <a:p>
              <a:pPr marL="150156" indent="-150156" defTabSz="400416" eaLnBrk="0" hangingPunct="0">
                <a:buFont typeface="Arial" panose="020B0604020202020204" pitchFamily="34" charset="0"/>
                <a:buChar char="•"/>
                <a:defRPr/>
              </a:pPr>
              <a:r>
                <a:rPr lang="fr-FR" altLang="fr-FR" sz="963" dirty="0">
                  <a:solidFill>
                    <a:srgbClr val="000000"/>
                  </a:solidFill>
                  <a:latin typeface="Calibri"/>
                </a:rPr>
                <a:t>Réseau national structuré en groupes régionaux, l’ATEE constitue un carrefour d’échanges et de réflexions pour ses adhérents. Ce travail en réseau permet de démultiplier les actions au plus près du terrain et de collaborer avec d’autres acteurs.</a:t>
              </a:r>
            </a:p>
            <a:p>
              <a:pPr marL="150156" indent="-150156" defTabSz="400416" eaLnBrk="0" hangingPunct="0">
                <a:buFont typeface="Arial" panose="020B0604020202020204" pitchFamily="34" charset="0"/>
                <a:buChar char="•"/>
                <a:defRPr/>
              </a:pPr>
              <a:br>
                <a:rPr lang="fr-FR" altLang="fr-FR" sz="963" dirty="0">
                  <a:solidFill>
                    <a:srgbClr val="000000"/>
                  </a:solidFill>
                  <a:latin typeface="Calibri"/>
                </a:rPr>
              </a:br>
              <a:r>
                <a:rPr lang="fr-FR" altLang="fr-FR" sz="963" dirty="0">
                  <a:solidFill>
                    <a:srgbClr val="000000"/>
                  </a:solidFill>
                  <a:latin typeface="Calibri"/>
                </a:rPr>
                <a:t>L’ATEE assure une veille économique et technologique pour informer, sensibiliser et motiver.</a:t>
              </a:r>
              <a:br>
                <a:rPr lang="fr-FR" altLang="fr-FR" sz="963" dirty="0">
                  <a:solidFill>
                    <a:srgbClr val="000000"/>
                  </a:solidFill>
                  <a:latin typeface="Calibri"/>
                </a:rPr>
              </a:br>
              <a:r>
                <a:rPr lang="fr-FR" altLang="fr-FR" sz="963" dirty="0">
                  <a:solidFill>
                    <a:srgbClr val="000000"/>
                  </a:solidFill>
                  <a:latin typeface="Calibri"/>
                </a:rPr>
                <a:t>Pour aider ses adhérents dans le développement de leurs connaissances, dans l’optimisation de leur gestion et de leurs prises de décisions, l’Association diffuse une information synthétique et concrète.</a:t>
              </a:r>
            </a:p>
            <a:p>
              <a:pPr marL="150156" indent="-150156" defTabSz="400416" eaLnBrk="0" hangingPunct="0">
                <a:buFont typeface="Arial" panose="020B0604020202020204" pitchFamily="34" charset="0"/>
                <a:buChar char="•"/>
                <a:defRPr/>
              </a:pPr>
              <a:br>
                <a:rPr lang="fr-FR" altLang="fr-FR" sz="963" dirty="0">
                  <a:solidFill>
                    <a:srgbClr val="000000"/>
                  </a:solidFill>
                  <a:latin typeface="Calibri"/>
                </a:rPr>
              </a:br>
              <a:r>
                <a:rPr lang="fr-FR" altLang="fr-FR" sz="963" dirty="0">
                  <a:solidFill>
                    <a:srgbClr val="000000"/>
                  </a:solidFill>
                  <a:latin typeface="Calibri"/>
                </a:rPr>
                <a:t>L’ATEE œuvre pour l’intérêt général. Le propre de l’association est de dépasser les intérêts particuliers de chaque adhérent, intérêts parfois contradictoires, et de rechercher les points d’accord, dans le souci de l’intérêt général.</a:t>
              </a:r>
            </a:p>
            <a:p>
              <a:pPr marL="150156" indent="-150156" defTabSz="400416" eaLnBrk="0" hangingPunct="0">
                <a:buFont typeface="Arial" panose="020B0604020202020204" pitchFamily="34" charset="0"/>
                <a:buChar char="•"/>
                <a:defRPr/>
              </a:pPr>
              <a:br>
                <a:rPr lang="fr-FR" altLang="fr-FR" sz="963" dirty="0">
                  <a:solidFill>
                    <a:srgbClr val="000000"/>
                  </a:solidFill>
                  <a:latin typeface="Calibri"/>
                </a:rPr>
              </a:br>
              <a:r>
                <a:rPr lang="fr-FR" altLang="fr-FR" sz="963" dirty="0">
                  <a:solidFill>
                    <a:srgbClr val="000000"/>
                  </a:solidFill>
                  <a:latin typeface="Calibri"/>
                </a:rPr>
                <a:t>Dans cette approche ouverte et de consensus pour l’intérêt général, l’ATEE mobilise les compétences et les expériences de ses adhérents pour élaborer des propositions et discuter avec les pouvoirs publics sur les mesures propres à faire progresser la maîtrise de l’énergie et la lutte contre l’effet de serre.</a:t>
              </a:r>
            </a:p>
            <a:p>
              <a:pPr defTabSz="400416" eaLnBrk="0" hangingPunct="0">
                <a:defRPr/>
              </a:pPr>
              <a:br>
                <a:rPr lang="fr-FR" altLang="fr-FR" sz="963" dirty="0">
                  <a:solidFill>
                    <a:srgbClr val="000000"/>
                  </a:solidFill>
                  <a:latin typeface="Calibri"/>
                </a:rPr>
              </a:br>
              <a:br>
                <a:rPr lang="fr-FR" altLang="fr-FR" sz="963" dirty="0">
                  <a:solidFill>
                    <a:srgbClr val="000000"/>
                  </a:solidFill>
                  <a:latin typeface="Calibri"/>
                </a:rPr>
              </a:br>
              <a:r>
                <a:rPr lang="fr-FR" altLang="fr-FR" sz="1139" b="1" u="sng" dirty="0">
                  <a:solidFill>
                    <a:srgbClr val="4472C4">
                      <a:lumMod val="75000"/>
                    </a:srgbClr>
                  </a:solidFill>
                  <a:latin typeface="Calibri"/>
                </a:rPr>
                <a:t>5 Clubs fonctionnent au sein de l’association :</a:t>
              </a:r>
              <a:br>
                <a:rPr lang="fr-FR" altLang="fr-FR" sz="963" b="1" u="sng" dirty="0">
                  <a:solidFill>
                    <a:srgbClr val="000000"/>
                  </a:solidFill>
                  <a:latin typeface="Calibri"/>
                </a:rPr>
              </a:br>
              <a:br>
                <a:rPr lang="fr-FR" altLang="fr-FR" sz="963" dirty="0">
                  <a:solidFill>
                    <a:srgbClr val="000000"/>
                  </a:solidFill>
                  <a:latin typeface="Calibri"/>
                </a:rPr>
              </a:br>
              <a:r>
                <a:rPr lang="fr-FR" altLang="fr-FR" sz="963" dirty="0">
                  <a:solidFill>
                    <a:srgbClr val="000000"/>
                  </a:solidFill>
                  <a:latin typeface="Calibri"/>
                </a:rPr>
                <a:t>- Le Club Cogénération </a:t>
              </a:r>
              <a:br>
                <a:rPr lang="fr-FR" altLang="fr-FR" sz="963" dirty="0">
                  <a:solidFill>
                    <a:srgbClr val="000000"/>
                  </a:solidFill>
                  <a:latin typeface="Calibri"/>
                </a:rPr>
              </a:br>
              <a:r>
                <a:rPr lang="fr-FR" altLang="fr-FR" sz="963" dirty="0">
                  <a:solidFill>
                    <a:srgbClr val="000000"/>
                  </a:solidFill>
                  <a:latin typeface="Calibri"/>
                </a:rPr>
                <a:t>- Le Club C2E s’attache à la mise en œuvre pratique du dispositif des Certificats d’économies d’énergie </a:t>
              </a:r>
              <a:br>
                <a:rPr lang="fr-FR" altLang="fr-FR" sz="963" dirty="0">
                  <a:solidFill>
                    <a:srgbClr val="000000"/>
                  </a:solidFill>
                  <a:latin typeface="Calibri"/>
                </a:rPr>
              </a:br>
              <a:r>
                <a:rPr lang="fr-FR" altLang="fr-FR" sz="963" dirty="0">
                  <a:solidFill>
                    <a:srgbClr val="000000"/>
                  </a:solidFill>
                  <a:latin typeface="Calibri"/>
                </a:rPr>
                <a:t>- Le Club Biogaz vise à favoriser le développement des filières de production et de valorisation du biogaz </a:t>
              </a:r>
              <a:br>
                <a:rPr lang="fr-FR" altLang="fr-FR" sz="963" dirty="0">
                  <a:solidFill>
                    <a:srgbClr val="000000"/>
                  </a:solidFill>
                  <a:latin typeface="Calibri"/>
                </a:rPr>
              </a:br>
              <a:r>
                <a:rPr lang="fr-FR" altLang="fr-FR" sz="963" dirty="0">
                  <a:solidFill>
                    <a:srgbClr val="000000"/>
                  </a:solidFill>
                  <a:latin typeface="Calibri"/>
                </a:rPr>
                <a:t>- Le Club Stockage d'énergies </a:t>
              </a:r>
              <a:br>
                <a:rPr lang="fr-FR" altLang="fr-FR" sz="963" dirty="0">
                  <a:solidFill>
                    <a:srgbClr val="000000"/>
                  </a:solidFill>
                  <a:latin typeface="Calibri"/>
                </a:rPr>
              </a:br>
              <a:r>
                <a:rPr lang="fr-FR" altLang="fr-FR" sz="963" dirty="0">
                  <a:solidFill>
                    <a:srgbClr val="000000"/>
                  </a:solidFill>
                  <a:latin typeface="Calibri"/>
                </a:rPr>
                <a:t>- Le Club Power to </a:t>
              </a:r>
              <a:r>
                <a:rPr lang="fr-FR" altLang="fr-FR" sz="963" dirty="0" err="1">
                  <a:solidFill>
                    <a:srgbClr val="000000"/>
                  </a:solidFill>
                  <a:latin typeface="Calibri"/>
                </a:rPr>
                <a:t>Gas</a:t>
              </a:r>
              <a:r>
                <a:rPr lang="fr-FR" altLang="fr-FR" sz="963" dirty="0">
                  <a:solidFill>
                    <a:srgbClr val="000000"/>
                  </a:solidFill>
                  <a:latin typeface="Calibri"/>
                </a:rPr>
                <a:t>.</a:t>
              </a:r>
              <a:br>
                <a:rPr lang="fr-FR" altLang="fr-FR" sz="963" dirty="0">
                  <a:solidFill>
                    <a:srgbClr val="000000"/>
                  </a:solidFill>
                  <a:latin typeface="Calibri"/>
                </a:rPr>
              </a:br>
              <a:br>
                <a:rPr lang="fr-FR" altLang="fr-FR" sz="963" dirty="0">
                  <a:solidFill>
                    <a:srgbClr val="000000"/>
                  </a:solidFill>
                  <a:latin typeface="Calibri"/>
                </a:rPr>
              </a:br>
              <a:r>
                <a:rPr lang="fr-FR" altLang="fr-FR" sz="963" dirty="0">
                  <a:solidFill>
                    <a:srgbClr val="000000"/>
                  </a:solidFill>
                  <a:latin typeface="Calibri"/>
                </a:rPr>
                <a:t>Avec ses délégations régionales, l’association organise chaque année près de 40 journées d’information et visites d’installations techniques dans toute la France.</a:t>
              </a:r>
              <a:br>
                <a:rPr lang="fr-FR" altLang="fr-FR" sz="963" dirty="0">
                  <a:solidFill>
                    <a:srgbClr val="000000"/>
                  </a:solidFill>
                  <a:latin typeface="Calibri"/>
                </a:rPr>
              </a:br>
              <a:br>
                <a:rPr lang="fr-FR" altLang="fr-FR" sz="963" dirty="0">
                  <a:solidFill>
                    <a:srgbClr val="000000"/>
                  </a:solidFill>
                  <a:latin typeface="Calibri"/>
                </a:rPr>
              </a:br>
              <a:r>
                <a:rPr lang="fr-FR" altLang="fr-FR" sz="963" b="1" dirty="0">
                  <a:solidFill>
                    <a:srgbClr val="4472C4">
                      <a:lumMod val="75000"/>
                    </a:srgbClr>
                  </a:solidFill>
                  <a:latin typeface="Calibri"/>
                </a:rPr>
                <a:t>L’ATEE publie ENERGIE PLUS, la revue bimensuelle de la maîtrise de l’énergie.</a:t>
              </a:r>
              <a:br>
                <a:rPr lang="fr-FR" altLang="fr-FR" sz="963" dirty="0">
                  <a:solidFill>
                    <a:srgbClr val="000000"/>
                  </a:solidFill>
                  <a:latin typeface="Calibri"/>
                </a:rPr>
              </a:br>
              <a:br>
                <a:rPr lang="fr-FR" altLang="fr-FR" sz="963" dirty="0">
                  <a:solidFill>
                    <a:srgbClr val="000000"/>
                  </a:solidFill>
                  <a:latin typeface="Calibri Light" pitchFamily="34" charset="0"/>
                </a:rPr>
              </a:br>
              <a:r>
                <a:rPr lang="fr-FR" altLang="fr-FR" sz="1051" b="1" dirty="0">
                  <a:solidFill>
                    <a:srgbClr val="000000"/>
                  </a:solidFill>
                  <a:latin typeface="Calibri" panose="020F0502020204030204" pitchFamily="34" charset="0"/>
                </a:rPr>
                <a:t>En savoir plus : </a:t>
              </a:r>
              <a:r>
                <a:rPr lang="fr-FR" altLang="fr-FR" sz="1051" b="1" dirty="0">
                  <a:solidFill>
                    <a:srgbClr val="000000"/>
                  </a:solidFill>
                  <a:latin typeface="Calibri" panose="020F0502020204030204" pitchFamily="34" charset="0"/>
                  <a:hlinkClick r:id="rId3"/>
                </a:rPr>
                <a:t>www.atee.fr</a:t>
              </a:r>
              <a:r>
                <a:rPr lang="fr-FR" altLang="fr-FR" sz="1051" b="1" dirty="0">
                  <a:solidFill>
                    <a:srgbClr val="000000"/>
                  </a:solidFill>
                  <a:latin typeface="Calibri" panose="020F0502020204030204" pitchFamily="34" charset="0"/>
                </a:rPr>
                <a:t>    - </a:t>
              </a:r>
              <a:r>
                <a:rPr lang="fr-FR" altLang="fr-FR" sz="1051" b="1" dirty="0">
                  <a:solidFill>
                    <a:srgbClr val="000000"/>
                  </a:solidFill>
                  <a:latin typeface="Calibri" panose="020F0502020204030204" pitchFamily="34" charset="0"/>
                  <a:hlinkClick r:id="rId4"/>
                </a:rPr>
                <a:t>www.energie-plus.com</a:t>
              </a:r>
              <a:r>
                <a:rPr lang="fr-FR" altLang="fr-FR" sz="1051" b="1" dirty="0">
                  <a:solidFill>
                    <a:srgbClr val="000000"/>
                  </a:solidFill>
                  <a:latin typeface="Calibri" panose="020F0502020204030204" pitchFamily="34" charset="0"/>
                </a:rPr>
                <a:t>  - @</a:t>
              </a:r>
              <a:r>
                <a:rPr lang="fr-FR" altLang="fr-FR" sz="1051" b="1" dirty="0" err="1">
                  <a:solidFill>
                    <a:srgbClr val="000000"/>
                  </a:solidFill>
                  <a:latin typeface="Calibri" panose="020F0502020204030204" pitchFamily="34" charset="0"/>
                </a:rPr>
                <a:t>AssociationATEE</a:t>
              </a:r>
              <a:r>
                <a:rPr lang="fr-FR" altLang="fr-FR" sz="1051" b="1" dirty="0">
                  <a:solidFill>
                    <a:srgbClr val="000000"/>
                  </a:solidFill>
                  <a:latin typeface="Calibri" panose="020F0502020204030204" pitchFamily="34" charset="0"/>
                </a:rPr>
                <a:t> </a:t>
              </a:r>
            </a:p>
            <a:p>
              <a:pPr defTabSz="400416" eaLnBrk="0" hangingPunct="0">
                <a:defRPr/>
              </a:pPr>
              <a:endParaRPr lang="fr-FR" altLang="fr-FR" sz="963" dirty="0">
                <a:solidFill>
                  <a:srgbClr val="000000"/>
                </a:solidFill>
              </a:endParaRPr>
            </a:p>
          </p:txBody>
        </p:sp>
        <p:sp>
          <p:nvSpPr>
            <p:cNvPr id="4" name="ZoneTexte 7"/>
            <p:cNvSpPr txBox="1">
              <a:spLocks noChangeArrowheads="1"/>
            </p:cNvSpPr>
            <p:nvPr/>
          </p:nvSpPr>
          <p:spPr bwMode="auto">
            <a:xfrm>
              <a:off x="-1588" y="1458366"/>
              <a:ext cx="7598643" cy="675143"/>
            </a:xfrm>
            <a:prstGeom prst="rect">
              <a:avLst/>
            </a:prstGeom>
            <a:solidFill>
              <a:schemeClr val="accent5">
                <a:lumMod val="75000"/>
              </a:schemeClr>
            </a:solidFill>
            <a:ln>
              <a:noFill/>
            </a:ln>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defTabSz="457200" eaLnBrk="0" fontAlgn="base" hangingPunct="0">
                <a:spcBef>
                  <a:spcPct val="0"/>
                </a:spcBef>
                <a:spcAft>
                  <a:spcPct val="0"/>
                </a:spcAft>
                <a:defRPr>
                  <a:solidFill>
                    <a:schemeClr val="tx1"/>
                  </a:solidFill>
                  <a:latin typeface="Arial" charset="0"/>
                  <a:cs typeface="Arial" charset="0"/>
                </a:defRPr>
              </a:lvl6pPr>
              <a:lvl7pPr marL="2971800" indent="-228600" defTabSz="457200" eaLnBrk="0" fontAlgn="base" hangingPunct="0">
                <a:spcBef>
                  <a:spcPct val="0"/>
                </a:spcBef>
                <a:spcAft>
                  <a:spcPct val="0"/>
                </a:spcAft>
                <a:defRPr>
                  <a:solidFill>
                    <a:schemeClr val="tx1"/>
                  </a:solidFill>
                  <a:latin typeface="Arial" charset="0"/>
                  <a:cs typeface="Arial" charset="0"/>
                </a:defRPr>
              </a:lvl7pPr>
              <a:lvl8pPr marL="3429000" indent="-228600" defTabSz="457200" eaLnBrk="0" fontAlgn="base" hangingPunct="0">
                <a:spcBef>
                  <a:spcPct val="0"/>
                </a:spcBef>
                <a:spcAft>
                  <a:spcPct val="0"/>
                </a:spcAft>
                <a:defRPr>
                  <a:solidFill>
                    <a:schemeClr val="tx1"/>
                  </a:solidFill>
                  <a:latin typeface="Arial" charset="0"/>
                  <a:cs typeface="Arial" charset="0"/>
                </a:defRPr>
              </a:lvl8pPr>
              <a:lvl9pPr marL="3886200" indent="-228600" defTabSz="457200" eaLnBrk="0" fontAlgn="base" hangingPunct="0">
                <a:spcBef>
                  <a:spcPct val="0"/>
                </a:spcBef>
                <a:spcAft>
                  <a:spcPct val="0"/>
                </a:spcAft>
                <a:defRPr>
                  <a:solidFill>
                    <a:schemeClr val="tx1"/>
                  </a:solidFill>
                  <a:latin typeface="Arial" charset="0"/>
                  <a:cs typeface="Arial" charset="0"/>
                </a:defRPr>
              </a:lvl9pPr>
            </a:lstStyle>
            <a:p>
              <a:pPr algn="ctr" defTabSz="400416">
                <a:defRPr/>
              </a:pPr>
              <a:r>
                <a:rPr lang="fr-FR" altLang="fr-FR" sz="1576" b="1" dirty="0">
                  <a:solidFill>
                    <a:prstClr val="white"/>
                  </a:solidFill>
                  <a:latin typeface="Calibri" pitchFamily="34" charset="0"/>
                </a:rPr>
                <a:t>Agir ensemble pour une énergie durable, maîtrisée </a:t>
              </a:r>
            </a:p>
            <a:p>
              <a:pPr algn="ctr" defTabSz="400416">
                <a:defRPr/>
              </a:pPr>
              <a:r>
                <a:rPr lang="fr-FR" altLang="fr-FR" sz="1576" b="1" dirty="0">
                  <a:solidFill>
                    <a:prstClr val="white"/>
                  </a:solidFill>
                  <a:latin typeface="Calibri" pitchFamily="34" charset="0"/>
                </a:rPr>
                <a:t>et respectueuse de l’environnement</a:t>
              </a:r>
            </a:p>
          </p:txBody>
        </p:sp>
        <p:sp>
          <p:nvSpPr>
            <p:cNvPr id="18439" name="Rectangle 4"/>
            <p:cNvSpPr>
              <a:spLocks noChangeArrowheads="1"/>
            </p:cNvSpPr>
            <p:nvPr/>
          </p:nvSpPr>
          <p:spPr bwMode="auto">
            <a:xfrm>
              <a:off x="-1588" y="10230024"/>
              <a:ext cx="7561263" cy="281260"/>
            </a:xfrm>
            <a:prstGeom prst="rect">
              <a:avLst/>
            </a:prstGeom>
            <a:noFill/>
            <a:ln w="9525">
              <a:noFill/>
              <a:miter lim="800000"/>
              <a:headEnd/>
              <a:tailEnd/>
            </a:ln>
          </p:spPr>
          <p:txBody>
            <a:bodyPr>
              <a:spAutoFit/>
            </a:bodyPr>
            <a:lstStyle/>
            <a:p>
              <a:pPr algn="ctr" defTabSz="400416" eaLnBrk="0" hangingPunct="0"/>
              <a:r>
                <a:rPr lang="fr-FR" altLang="fr-FR" sz="963">
                  <a:solidFill>
                    <a:srgbClr val="000000"/>
                  </a:solidFill>
                </a:rPr>
                <a:t>ATEE - 47 avenue Laplace - 94117 Arcueil cedex – Contact 01 46 56 35 41 – Fax 01 49 85 06 27</a:t>
              </a:r>
            </a:p>
          </p:txBody>
        </p:sp>
        <p:pic>
          <p:nvPicPr>
            <p:cNvPr id="18440" name="Image 5"/>
            <p:cNvPicPr>
              <a:picLocks noChangeAspect="1"/>
            </p:cNvPicPr>
            <p:nvPr/>
          </p:nvPicPr>
          <p:blipFill>
            <a:blip r:embed="rId5" cstate="print"/>
            <a:srcRect/>
            <a:stretch>
              <a:fillRect/>
            </a:stretch>
          </p:blipFill>
          <p:spPr bwMode="auto">
            <a:xfrm>
              <a:off x="252239" y="82276"/>
              <a:ext cx="1498900" cy="871936"/>
            </a:xfrm>
            <a:prstGeom prst="rect">
              <a:avLst/>
            </a:prstGeom>
            <a:noFill/>
            <a:ln w="9525">
              <a:noFill/>
              <a:miter lim="800000"/>
              <a:headEnd/>
              <a:tailEnd/>
            </a:ln>
          </p:spPr>
        </p:pic>
      </p:grpSp>
      <p:pic>
        <p:nvPicPr>
          <p:cNvPr id="18435" name="Image 4"/>
          <p:cNvPicPr>
            <a:picLocks noChangeAspect="1"/>
          </p:cNvPicPr>
          <p:nvPr/>
        </p:nvPicPr>
        <p:blipFill>
          <a:blip r:embed="rId6" cstate="print"/>
          <a:srcRect/>
          <a:stretch>
            <a:fillRect/>
          </a:stretch>
        </p:blipFill>
        <p:spPr bwMode="auto">
          <a:xfrm>
            <a:off x="2802671" y="50051"/>
            <a:ext cx="3905351" cy="642318"/>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736</TotalTime>
  <Words>537</Words>
  <Application>Microsoft Office PowerPoint</Application>
  <PresentationFormat>Affichage à l'écran (4:3)</PresentationFormat>
  <Paragraphs>105</Paragraphs>
  <Slides>4</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vt:i4>
      </vt:variant>
    </vt:vector>
  </HeadingPairs>
  <TitlesOfParts>
    <vt:vector size="9" baseType="lpstr">
      <vt:lpstr>Arial</vt:lpstr>
      <vt:lpstr>Calibri</vt:lpstr>
      <vt:lpstr>Calibri Light</vt:lpstr>
      <vt:lpstr>Wingdings</vt:lpstr>
      <vt:lpstr>Thème Office</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Lucie Allain</dc:creator>
  <cp:lastModifiedBy>Jocelyne BLASER</cp:lastModifiedBy>
  <cp:revision>28</cp:revision>
  <cp:lastPrinted>2019-08-05T09:33:23Z</cp:lastPrinted>
  <dcterms:created xsi:type="dcterms:W3CDTF">2019-07-08T08:10:27Z</dcterms:created>
  <dcterms:modified xsi:type="dcterms:W3CDTF">2019-10-09T14:53:08Z</dcterms:modified>
</cp:coreProperties>
</file>